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88" r:id="rId3"/>
    <p:sldId id="289" r:id="rId4"/>
    <p:sldId id="276" r:id="rId5"/>
    <p:sldId id="274" r:id="rId6"/>
    <p:sldId id="277" r:id="rId7"/>
    <p:sldId id="257" r:id="rId8"/>
    <p:sldId id="264" r:id="rId9"/>
    <p:sldId id="265" r:id="rId10"/>
    <p:sldId id="283" r:id="rId11"/>
    <p:sldId id="284" r:id="rId12"/>
    <p:sldId id="271" r:id="rId13"/>
    <p:sldId id="296" r:id="rId14"/>
    <p:sldId id="272" r:id="rId15"/>
    <p:sldId id="286" r:id="rId16"/>
    <p:sldId id="279" r:id="rId17"/>
    <p:sldId id="262" r:id="rId18"/>
    <p:sldId id="258" r:id="rId19"/>
    <p:sldId id="291" r:id="rId20"/>
    <p:sldId id="261" r:id="rId21"/>
    <p:sldId id="290" r:id="rId22"/>
    <p:sldId id="266" r:id="rId23"/>
    <p:sldId id="293" r:id="rId24"/>
    <p:sldId id="295" r:id="rId25"/>
    <p:sldId id="294" r:id="rId2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AA3"/>
    <a:srgbClr val="244073"/>
    <a:srgbClr val="13477E"/>
    <a:srgbClr val="182C4E"/>
    <a:srgbClr val="000000"/>
    <a:srgbClr val="BC8D00"/>
    <a:srgbClr val="0C242A"/>
    <a:srgbClr val="08171B"/>
    <a:srgbClr val="061013"/>
    <a:srgbClr val="081D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8" autoAdjust="0"/>
    <p:restoredTop sz="80772"/>
  </p:normalViewPr>
  <p:slideViewPr>
    <p:cSldViewPr snapToGrid="0">
      <p:cViewPr>
        <p:scale>
          <a:sx n="222" d="100"/>
          <a:sy n="222" d="100"/>
        </p:scale>
        <p:origin x="-136" y="-528"/>
      </p:cViewPr>
      <p:guideLst/>
    </p:cSldViewPr>
  </p:slideViewPr>
  <p:notesTextViewPr>
    <p:cViewPr>
      <p:scale>
        <a:sx n="170" d="100"/>
        <a:sy n="170" d="100"/>
      </p:scale>
      <p:origin x="0" y="0"/>
    </p:cViewPr>
  </p:notesTextViewPr>
  <p:notesViewPr>
    <p:cSldViewPr snapToGrid="0">
      <p:cViewPr varScale="1">
        <p:scale>
          <a:sx n="82" d="100"/>
          <a:sy n="82" d="100"/>
        </p:scale>
        <p:origin x="33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99A3F-08D9-5E4A-8EDD-5ABCDA76EDA0}"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GB"/>
        </a:p>
      </dgm:t>
    </dgm:pt>
    <dgm:pt modelId="{22C7F414-CE4B-6147-BEAB-8C11EB04089D}">
      <dgm:prSet/>
      <dgm:spPr>
        <a:solidFill>
          <a:schemeClr val="accent1">
            <a:lumMod val="75000"/>
          </a:schemeClr>
        </a:solidFill>
      </dgm:spPr>
      <dgm:t>
        <a:bodyPr/>
        <a:lstStyle/>
        <a:p>
          <a:r>
            <a:rPr lang="en-GB" b="1">
              <a:solidFill>
                <a:schemeClr val="bg1"/>
              </a:solidFill>
            </a:rPr>
            <a:t>Evolutionary game theory framework</a:t>
          </a:r>
          <a:endParaRPr lang="en-GR">
            <a:solidFill>
              <a:schemeClr val="bg1"/>
            </a:solidFill>
          </a:endParaRPr>
        </a:p>
      </dgm:t>
    </dgm:pt>
    <dgm:pt modelId="{79BBFA98-329F-934B-94E1-D72CC8C92792}" type="parTrans" cxnId="{92DE2286-E886-CE4C-94D1-E754DD0EAB38}">
      <dgm:prSet/>
      <dgm:spPr/>
      <dgm:t>
        <a:bodyPr/>
        <a:lstStyle/>
        <a:p>
          <a:endParaRPr lang="en-GB"/>
        </a:p>
      </dgm:t>
    </dgm:pt>
    <dgm:pt modelId="{716B2F32-D4D2-5148-B5EE-B52BF579C2D3}" type="sibTrans" cxnId="{92DE2286-E886-CE4C-94D1-E754DD0EAB38}">
      <dgm:prSet/>
      <dgm:spPr/>
      <dgm:t>
        <a:bodyPr/>
        <a:lstStyle/>
        <a:p>
          <a:endParaRPr lang="en-GB"/>
        </a:p>
      </dgm:t>
    </dgm:pt>
    <dgm:pt modelId="{75B0C829-9D01-B444-A002-6712B88E1BFF}">
      <dgm:prSet/>
      <dgm:spPr/>
      <dgm:t>
        <a:bodyPr/>
        <a:lstStyle/>
        <a:p>
          <a:r>
            <a:rPr lang="en-GB" b="1" dirty="0"/>
            <a:t>First</a:t>
          </a:r>
          <a:r>
            <a:rPr lang="en-GB" dirty="0"/>
            <a:t> </a:t>
          </a:r>
          <a:r>
            <a:rPr lang="en-GB" b="1" dirty="0"/>
            <a:t>attempt</a:t>
          </a:r>
          <a:r>
            <a:rPr lang="en-GB" dirty="0"/>
            <a:t> in the specific NLP task of </a:t>
          </a:r>
          <a:r>
            <a:rPr lang="en-GB" b="0" dirty="0"/>
            <a:t>WSD</a:t>
          </a:r>
          <a:r>
            <a:rPr lang="en-GB" dirty="0"/>
            <a:t> </a:t>
          </a:r>
          <a:endParaRPr lang="en-GR" dirty="0"/>
        </a:p>
      </dgm:t>
    </dgm:pt>
    <dgm:pt modelId="{4C46D799-795C-1342-9122-2BA9C299B134}" type="parTrans" cxnId="{1577E579-617A-F544-B6F5-71F1D39C3640}">
      <dgm:prSet/>
      <dgm:spPr/>
      <dgm:t>
        <a:bodyPr/>
        <a:lstStyle/>
        <a:p>
          <a:endParaRPr lang="en-GB"/>
        </a:p>
      </dgm:t>
    </dgm:pt>
    <dgm:pt modelId="{FD4C851F-4C3B-5C44-B2C5-ED8B76425FED}" type="sibTrans" cxnId="{1577E579-617A-F544-B6F5-71F1D39C3640}">
      <dgm:prSet/>
      <dgm:spPr/>
      <dgm:t>
        <a:bodyPr/>
        <a:lstStyle/>
        <a:p>
          <a:endParaRPr lang="en-GB"/>
        </a:p>
      </dgm:t>
    </dgm:pt>
    <dgm:pt modelId="{2CA43B23-442E-834D-A338-218E9480DD8C}">
      <dgm:prSet/>
      <dgm:spPr>
        <a:solidFill>
          <a:schemeClr val="accent1">
            <a:lumMod val="75000"/>
          </a:schemeClr>
        </a:solidFill>
      </dgm:spPr>
      <dgm:t>
        <a:bodyPr/>
        <a:lstStyle/>
        <a:p>
          <a:r>
            <a:rPr lang="en-GB" b="1" dirty="0">
              <a:solidFill>
                <a:schemeClr val="bg1"/>
              </a:solidFill>
            </a:rPr>
            <a:t>WSD  </a:t>
          </a:r>
          <a:endParaRPr lang="en-GR" b="1" dirty="0">
            <a:solidFill>
              <a:schemeClr val="bg1"/>
            </a:solidFill>
          </a:endParaRPr>
        </a:p>
      </dgm:t>
    </dgm:pt>
    <dgm:pt modelId="{14B7EE91-4A66-734D-867D-E92AB63402EE}" type="parTrans" cxnId="{EC3EC671-E971-1249-94DA-CCB9C80485B9}">
      <dgm:prSet/>
      <dgm:spPr/>
      <dgm:t>
        <a:bodyPr/>
        <a:lstStyle/>
        <a:p>
          <a:endParaRPr lang="en-GB"/>
        </a:p>
      </dgm:t>
    </dgm:pt>
    <dgm:pt modelId="{76E8F29B-2FA1-D34F-AFF0-96BDC87C3A26}" type="sibTrans" cxnId="{EC3EC671-E971-1249-94DA-CCB9C80485B9}">
      <dgm:prSet/>
      <dgm:spPr/>
      <dgm:t>
        <a:bodyPr/>
        <a:lstStyle/>
        <a:p>
          <a:endParaRPr lang="en-GB"/>
        </a:p>
      </dgm:t>
    </dgm:pt>
    <dgm:pt modelId="{FEC74E1B-CE89-9140-8BCF-DC7549253BCC}">
      <dgm:prSet/>
      <dgm:spPr/>
      <dgm:t>
        <a:bodyPr/>
        <a:lstStyle/>
        <a:p>
          <a:r>
            <a:rPr lang="en-GB" b="0" dirty="0"/>
            <a:t>Sense - </a:t>
          </a:r>
          <a:r>
            <a:rPr lang="en-GB" b="1" dirty="0"/>
            <a:t>labelling</a:t>
          </a:r>
          <a:r>
            <a:rPr lang="en-GB" b="0" dirty="0"/>
            <a:t> task </a:t>
          </a:r>
          <a:r>
            <a:rPr lang="en-GB" b="1" dirty="0"/>
            <a:t>→ </a:t>
          </a:r>
          <a:r>
            <a:rPr lang="en-GB" dirty="0"/>
            <a:t>sense assignment to words</a:t>
          </a:r>
          <a:endParaRPr lang="en-GR" dirty="0"/>
        </a:p>
      </dgm:t>
    </dgm:pt>
    <dgm:pt modelId="{00A67200-5568-2A49-BC4B-659A411552ED}" type="parTrans" cxnId="{854ECB66-82C3-E741-BC45-4341F2C2CF14}">
      <dgm:prSet/>
      <dgm:spPr/>
      <dgm:t>
        <a:bodyPr/>
        <a:lstStyle/>
        <a:p>
          <a:endParaRPr lang="en-GB"/>
        </a:p>
      </dgm:t>
    </dgm:pt>
    <dgm:pt modelId="{51D39CF6-FF5B-B04A-A60C-3E0367CD60EF}" type="sibTrans" cxnId="{854ECB66-82C3-E741-BC45-4341F2C2CF14}">
      <dgm:prSet/>
      <dgm:spPr/>
      <dgm:t>
        <a:bodyPr/>
        <a:lstStyle/>
        <a:p>
          <a:endParaRPr lang="en-GB"/>
        </a:p>
      </dgm:t>
    </dgm:pt>
    <dgm:pt modelId="{3AA13C7D-2DC5-DC42-8D54-935C8A6AEE21}">
      <dgm:prSet/>
      <dgm:spPr/>
      <dgm:t>
        <a:bodyPr/>
        <a:lstStyle/>
        <a:p>
          <a:r>
            <a:rPr lang="en-GB" b="1" dirty="0"/>
            <a:t>Constraint</a:t>
          </a:r>
          <a:r>
            <a:rPr lang="en-GB" b="0" dirty="0"/>
            <a:t> satisfaction problem</a:t>
          </a:r>
          <a:endParaRPr lang="en-GR" b="0" dirty="0"/>
        </a:p>
      </dgm:t>
    </dgm:pt>
    <dgm:pt modelId="{D504D843-81EE-EB4D-AC58-23F93C220183}" type="parTrans" cxnId="{C20E80C5-867D-094B-839A-FCD4EDBFFEB6}">
      <dgm:prSet/>
      <dgm:spPr/>
      <dgm:t>
        <a:bodyPr/>
        <a:lstStyle/>
        <a:p>
          <a:endParaRPr lang="en-GB"/>
        </a:p>
      </dgm:t>
    </dgm:pt>
    <dgm:pt modelId="{726FBE88-25B4-4E49-8010-CAF3094156C3}" type="sibTrans" cxnId="{C20E80C5-867D-094B-839A-FCD4EDBFFEB6}">
      <dgm:prSet/>
      <dgm:spPr/>
      <dgm:t>
        <a:bodyPr/>
        <a:lstStyle/>
        <a:p>
          <a:endParaRPr lang="en-GB"/>
        </a:p>
      </dgm:t>
    </dgm:pt>
    <dgm:pt modelId="{F26D4D09-BCB7-0E4C-B3B8-58F1C1ADB320}">
      <dgm:prSet/>
      <dgm:spPr>
        <a:solidFill>
          <a:schemeClr val="accent1">
            <a:lumMod val="75000"/>
          </a:schemeClr>
        </a:solidFill>
      </dgm:spPr>
      <dgm:t>
        <a:bodyPr/>
        <a:lstStyle/>
        <a:p>
          <a:r>
            <a:rPr lang="en-GB" b="1" dirty="0">
              <a:solidFill>
                <a:schemeClr val="bg1"/>
              </a:solidFill>
            </a:rPr>
            <a:t>Game-theoretical approach </a:t>
          </a:r>
          <a:endParaRPr lang="en-GR" b="1" dirty="0">
            <a:solidFill>
              <a:schemeClr val="bg1"/>
            </a:solidFill>
          </a:endParaRPr>
        </a:p>
      </dgm:t>
    </dgm:pt>
    <dgm:pt modelId="{FA09D9ED-F773-5B42-8D9D-2B9A5668EC4B}" type="parTrans" cxnId="{68774206-E85D-DD40-8F13-0D34DF4562B5}">
      <dgm:prSet/>
      <dgm:spPr/>
      <dgm:t>
        <a:bodyPr/>
        <a:lstStyle/>
        <a:p>
          <a:endParaRPr lang="en-GB"/>
        </a:p>
      </dgm:t>
    </dgm:pt>
    <dgm:pt modelId="{D7A7B3D8-264A-B84A-8BCD-4D790E17FE42}" type="sibTrans" cxnId="{68774206-E85D-DD40-8F13-0D34DF4562B5}">
      <dgm:prSet/>
      <dgm:spPr/>
      <dgm:t>
        <a:bodyPr/>
        <a:lstStyle/>
        <a:p>
          <a:endParaRPr lang="en-GB"/>
        </a:p>
      </dgm:t>
    </dgm:pt>
    <dgm:pt modelId="{84E909AF-3670-FB48-97F0-35587EDB5A5D}">
      <dgm:prSet/>
      <dgm:spPr/>
      <dgm:t>
        <a:bodyPr/>
        <a:lstStyle/>
        <a:p>
          <a:r>
            <a:rPr lang="en-GB" b="1" dirty="0"/>
            <a:t>Players</a:t>
          </a:r>
          <a:r>
            <a:rPr lang="en-GB" dirty="0"/>
            <a:t> →  words ( to be disambiguated )</a:t>
          </a:r>
          <a:endParaRPr lang="en-GR" dirty="0"/>
        </a:p>
      </dgm:t>
    </dgm:pt>
    <dgm:pt modelId="{2B7314E5-3346-8C40-80B9-B057827E0539}" type="parTrans" cxnId="{C8565401-4285-2044-9C89-70D0A902B2E4}">
      <dgm:prSet/>
      <dgm:spPr/>
      <dgm:t>
        <a:bodyPr/>
        <a:lstStyle/>
        <a:p>
          <a:endParaRPr lang="en-GB"/>
        </a:p>
      </dgm:t>
    </dgm:pt>
    <dgm:pt modelId="{3DDFE893-3F9D-4045-9782-BD1803D746DD}" type="sibTrans" cxnId="{C8565401-4285-2044-9C89-70D0A902B2E4}">
      <dgm:prSet/>
      <dgm:spPr/>
      <dgm:t>
        <a:bodyPr/>
        <a:lstStyle/>
        <a:p>
          <a:endParaRPr lang="en-GB"/>
        </a:p>
      </dgm:t>
    </dgm:pt>
    <dgm:pt modelId="{E2EB4045-9F6F-F640-A5BD-CF871BD2A6F3}">
      <dgm:prSet/>
      <dgm:spPr/>
      <dgm:t>
        <a:bodyPr/>
        <a:lstStyle/>
        <a:p>
          <a:r>
            <a:rPr lang="en-GB" b="1" dirty="0"/>
            <a:t>Strategies</a:t>
          </a:r>
          <a:r>
            <a:rPr lang="en-GB" dirty="0"/>
            <a:t> →  senses ( evolving population )</a:t>
          </a:r>
          <a:endParaRPr lang="en-GR" dirty="0"/>
        </a:p>
      </dgm:t>
    </dgm:pt>
    <dgm:pt modelId="{B176CB79-B253-DF42-94CF-F183DE0DA311}" type="parTrans" cxnId="{81DA49D2-40FB-BC40-BBA6-998588D9DA16}">
      <dgm:prSet/>
      <dgm:spPr/>
      <dgm:t>
        <a:bodyPr/>
        <a:lstStyle/>
        <a:p>
          <a:endParaRPr lang="en-GB"/>
        </a:p>
      </dgm:t>
    </dgm:pt>
    <dgm:pt modelId="{D67B4000-C692-A144-BE24-47240FD55C72}" type="sibTrans" cxnId="{81DA49D2-40FB-BC40-BBA6-998588D9DA16}">
      <dgm:prSet/>
      <dgm:spPr/>
      <dgm:t>
        <a:bodyPr/>
        <a:lstStyle/>
        <a:p>
          <a:endParaRPr lang="en-GB"/>
        </a:p>
      </dgm:t>
    </dgm:pt>
    <dgm:pt modelId="{5C17A1EE-1759-514A-84AF-6CD618A248DA}">
      <dgm:prSet/>
      <dgm:spPr/>
      <dgm:t>
        <a:bodyPr/>
        <a:lstStyle/>
        <a:p>
          <a:r>
            <a:rPr lang="en-GB" b="1"/>
            <a:t>Payoff</a:t>
          </a:r>
          <a:r>
            <a:rPr lang="en-GB"/>
            <a:t> matrices →  sense similarity </a:t>
          </a:r>
          <a:endParaRPr lang="en-GR"/>
        </a:p>
      </dgm:t>
    </dgm:pt>
    <dgm:pt modelId="{D61843FC-1A1D-7B47-A78D-A71CE226DFC6}" type="parTrans" cxnId="{1F27F38A-9F6A-FA43-B0D1-893E789C5ADB}">
      <dgm:prSet/>
      <dgm:spPr/>
      <dgm:t>
        <a:bodyPr/>
        <a:lstStyle/>
        <a:p>
          <a:endParaRPr lang="en-GB"/>
        </a:p>
      </dgm:t>
    </dgm:pt>
    <dgm:pt modelId="{CC605F5D-0AD0-544B-BB0B-44A32DCD4233}" type="sibTrans" cxnId="{1F27F38A-9F6A-FA43-B0D1-893E789C5ADB}">
      <dgm:prSet/>
      <dgm:spPr/>
      <dgm:t>
        <a:bodyPr/>
        <a:lstStyle/>
        <a:p>
          <a:endParaRPr lang="en-GB"/>
        </a:p>
      </dgm:t>
    </dgm:pt>
    <dgm:pt modelId="{3E52E5CE-619B-AD45-B28B-2641F8E3E6C6}">
      <dgm:prSet/>
      <dgm:spPr/>
      <dgm:t>
        <a:bodyPr/>
        <a:lstStyle/>
        <a:p>
          <a:r>
            <a:rPr lang="en-GB" b="1" dirty="0"/>
            <a:t>Interactions</a:t>
          </a:r>
          <a:r>
            <a:rPr lang="en-GB" dirty="0"/>
            <a:t> → weighted graph</a:t>
          </a:r>
          <a:endParaRPr lang="en-GR" dirty="0"/>
        </a:p>
      </dgm:t>
    </dgm:pt>
    <dgm:pt modelId="{8F31E5EF-87B1-3B4B-A902-46CA4145DD96}" type="parTrans" cxnId="{22465995-C036-5C44-BD63-43C04AB5185D}">
      <dgm:prSet/>
      <dgm:spPr/>
      <dgm:t>
        <a:bodyPr/>
        <a:lstStyle/>
        <a:p>
          <a:endParaRPr lang="en-GB"/>
        </a:p>
      </dgm:t>
    </dgm:pt>
    <dgm:pt modelId="{CB9DF5A5-224D-AC46-B5EF-8D2E211E416F}" type="sibTrans" cxnId="{22465995-C036-5C44-BD63-43C04AB5185D}">
      <dgm:prSet/>
      <dgm:spPr/>
      <dgm:t>
        <a:bodyPr/>
        <a:lstStyle/>
        <a:p>
          <a:endParaRPr lang="en-GB"/>
        </a:p>
      </dgm:t>
    </dgm:pt>
    <dgm:pt modelId="{F94D544D-8B52-5544-BDB3-E694DC01A192}">
      <dgm:prSet/>
      <dgm:spPr/>
      <dgm:t>
        <a:bodyPr/>
        <a:lstStyle/>
        <a:p>
          <a:r>
            <a:rPr lang="en-GB" b="1" dirty="0"/>
            <a:t>Nash equilibrium</a:t>
          </a:r>
          <a:r>
            <a:rPr lang="en-GB" dirty="0"/>
            <a:t> → consistent word-sense assignment</a:t>
          </a:r>
          <a:endParaRPr lang="en-GR" dirty="0"/>
        </a:p>
      </dgm:t>
    </dgm:pt>
    <dgm:pt modelId="{7C151AEA-CA43-F34F-A44E-7855487668F8}" type="parTrans" cxnId="{4013130C-1E14-4C42-8054-A3F2A0F19FCE}">
      <dgm:prSet/>
      <dgm:spPr/>
      <dgm:t>
        <a:bodyPr/>
        <a:lstStyle/>
        <a:p>
          <a:endParaRPr lang="en-GB"/>
        </a:p>
      </dgm:t>
    </dgm:pt>
    <dgm:pt modelId="{6E705280-18A5-574A-9B27-8375CFEEF2BA}" type="sibTrans" cxnId="{4013130C-1E14-4C42-8054-A3F2A0F19FCE}">
      <dgm:prSet/>
      <dgm:spPr/>
      <dgm:t>
        <a:bodyPr/>
        <a:lstStyle/>
        <a:p>
          <a:endParaRPr lang="en-GB"/>
        </a:p>
      </dgm:t>
    </dgm:pt>
    <dgm:pt modelId="{983960CE-2FF3-EB48-874F-42061560B72B}">
      <dgm:prSet/>
      <dgm:spPr/>
      <dgm:t>
        <a:bodyPr/>
        <a:lstStyle/>
        <a:p>
          <a:r>
            <a:rPr lang="en-GB" b="1" dirty="0"/>
            <a:t>Selection process </a:t>
          </a:r>
          <a:endParaRPr lang="en-GR" dirty="0"/>
        </a:p>
      </dgm:t>
    </dgm:pt>
    <dgm:pt modelId="{1BF437A1-5EA3-B943-82EE-BFBEADC5FB01}" type="parTrans" cxnId="{34E48939-45FF-2048-993C-9C99B22DE80A}">
      <dgm:prSet/>
      <dgm:spPr/>
      <dgm:t>
        <a:bodyPr/>
        <a:lstStyle/>
        <a:p>
          <a:endParaRPr lang="en-GB"/>
        </a:p>
      </dgm:t>
    </dgm:pt>
    <dgm:pt modelId="{B9EF9CB2-70AA-5D41-A639-70A85DDC8854}" type="sibTrans" cxnId="{34E48939-45FF-2048-993C-9C99B22DE80A}">
      <dgm:prSet/>
      <dgm:spPr/>
      <dgm:t>
        <a:bodyPr/>
        <a:lstStyle/>
        <a:p>
          <a:endParaRPr lang="en-GB"/>
        </a:p>
      </dgm:t>
    </dgm:pt>
    <dgm:pt modelId="{E8100F3B-2008-3E42-9F68-A10020847D36}">
      <dgm:prSet/>
      <dgm:spPr/>
      <dgm:t>
        <a:bodyPr/>
        <a:lstStyle/>
        <a:p>
          <a:r>
            <a:rPr lang="en-GB" dirty="0"/>
            <a:t>Iterative process of </a:t>
          </a:r>
          <a:r>
            <a:rPr lang="en-GB" b="1" dirty="0"/>
            <a:t>fitness</a:t>
          </a:r>
          <a:r>
            <a:rPr lang="en-GB" dirty="0"/>
            <a:t> </a:t>
          </a:r>
          <a:r>
            <a:rPr lang="en-GB" b="1" dirty="0"/>
            <a:t>increase</a:t>
          </a:r>
          <a:r>
            <a:rPr lang="en-GB" dirty="0"/>
            <a:t> ( candidates / senses with certain features )</a:t>
          </a:r>
          <a:endParaRPr lang="en-GR" dirty="0"/>
        </a:p>
      </dgm:t>
    </dgm:pt>
    <dgm:pt modelId="{23819E7B-1C52-F14A-86E7-A2570C57F7A9}" type="parTrans" cxnId="{13ED6D1A-12C0-644F-91BD-2432DF173557}">
      <dgm:prSet/>
      <dgm:spPr/>
      <dgm:t>
        <a:bodyPr/>
        <a:lstStyle/>
        <a:p>
          <a:endParaRPr lang="en-GB"/>
        </a:p>
      </dgm:t>
    </dgm:pt>
    <dgm:pt modelId="{38744EAD-3C89-9F42-A8F1-C3F898182D8E}" type="sibTrans" cxnId="{13ED6D1A-12C0-644F-91BD-2432DF173557}">
      <dgm:prSet/>
      <dgm:spPr/>
      <dgm:t>
        <a:bodyPr/>
        <a:lstStyle/>
        <a:p>
          <a:endParaRPr lang="en-GB"/>
        </a:p>
      </dgm:t>
    </dgm:pt>
    <dgm:pt modelId="{BF1154D0-24F3-8B4E-ADA2-9FBA5B11A961}">
      <dgm:prSet/>
      <dgm:spPr/>
      <dgm:t>
        <a:bodyPr/>
        <a:lstStyle/>
        <a:p>
          <a:r>
            <a:rPr lang="en-GB" b="1" dirty="0"/>
            <a:t>Best</a:t>
          </a:r>
          <a:r>
            <a:rPr lang="en-GB" dirty="0"/>
            <a:t> </a:t>
          </a:r>
          <a:r>
            <a:rPr lang="en-GB" b="1" dirty="0"/>
            <a:t>candidates</a:t>
          </a:r>
          <a:r>
            <a:rPr lang="en-GB" dirty="0"/>
            <a:t> ( senses with higher fitness ) in the population</a:t>
          </a:r>
          <a:endParaRPr lang="en-GR" dirty="0"/>
        </a:p>
      </dgm:t>
    </dgm:pt>
    <dgm:pt modelId="{DFD50E26-7B11-E74E-A121-4E32C9E71820}" type="parTrans" cxnId="{7C0E5EA0-0A05-EA4C-AE07-15A5BB9CCA57}">
      <dgm:prSet/>
      <dgm:spPr/>
      <dgm:t>
        <a:bodyPr/>
        <a:lstStyle/>
        <a:p>
          <a:endParaRPr lang="en-GB"/>
        </a:p>
      </dgm:t>
    </dgm:pt>
    <dgm:pt modelId="{B202F94A-00D9-5F41-9BD9-33681F3F1E2B}" type="sibTrans" cxnId="{7C0E5EA0-0A05-EA4C-AE07-15A5BB9CCA57}">
      <dgm:prSet/>
      <dgm:spPr/>
      <dgm:t>
        <a:bodyPr/>
        <a:lstStyle/>
        <a:p>
          <a:endParaRPr lang="en-GB"/>
        </a:p>
      </dgm:t>
    </dgm:pt>
    <dgm:pt modelId="{E17A68FD-ADA2-4C46-A2B2-89C4857E39AA}" type="pres">
      <dgm:prSet presAssocID="{36499A3F-08D9-5E4A-8EDD-5ABCDA76EDA0}" presName="linear" presStyleCnt="0">
        <dgm:presLayoutVars>
          <dgm:dir/>
          <dgm:animLvl val="lvl"/>
          <dgm:resizeHandles val="exact"/>
        </dgm:presLayoutVars>
      </dgm:prSet>
      <dgm:spPr/>
    </dgm:pt>
    <dgm:pt modelId="{58213E6B-1DB3-D64B-AE14-784611E5A963}" type="pres">
      <dgm:prSet presAssocID="{22C7F414-CE4B-6147-BEAB-8C11EB04089D}" presName="parentLin" presStyleCnt="0"/>
      <dgm:spPr/>
    </dgm:pt>
    <dgm:pt modelId="{2D546E68-E12F-AF4E-8D8E-513A4DD99E90}" type="pres">
      <dgm:prSet presAssocID="{22C7F414-CE4B-6147-BEAB-8C11EB04089D}" presName="parentLeftMargin" presStyleLbl="node1" presStyleIdx="0" presStyleCnt="3"/>
      <dgm:spPr/>
    </dgm:pt>
    <dgm:pt modelId="{C1B51DB1-D147-C848-A677-4454989D784F}" type="pres">
      <dgm:prSet presAssocID="{22C7F414-CE4B-6147-BEAB-8C11EB04089D}" presName="parentText" presStyleLbl="node1" presStyleIdx="0" presStyleCnt="3">
        <dgm:presLayoutVars>
          <dgm:chMax val="0"/>
          <dgm:bulletEnabled val="1"/>
        </dgm:presLayoutVars>
      </dgm:prSet>
      <dgm:spPr/>
    </dgm:pt>
    <dgm:pt modelId="{0AE8767D-A2E3-0F4E-9D13-526CE0EED8E2}" type="pres">
      <dgm:prSet presAssocID="{22C7F414-CE4B-6147-BEAB-8C11EB04089D}" presName="negativeSpace" presStyleCnt="0"/>
      <dgm:spPr/>
    </dgm:pt>
    <dgm:pt modelId="{BECD54A4-CEE8-1447-ABA1-95D3E0EEBCBD}" type="pres">
      <dgm:prSet presAssocID="{22C7F414-CE4B-6147-BEAB-8C11EB04089D}" presName="childText" presStyleLbl="conFgAcc1" presStyleIdx="0" presStyleCnt="3">
        <dgm:presLayoutVars>
          <dgm:bulletEnabled val="1"/>
        </dgm:presLayoutVars>
      </dgm:prSet>
      <dgm:spPr/>
    </dgm:pt>
    <dgm:pt modelId="{439201F5-F4DE-894C-BDC2-F433C2990F81}" type="pres">
      <dgm:prSet presAssocID="{716B2F32-D4D2-5148-B5EE-B52BF579C2D3}" presName="spaceBetweenRectangles" presStyleCnt="0"/>
      <dgm:spPr/>
    </dgm:pt>
    <dgm:pt modelId="{C96A7D26-15C0-284A-A371-641C3B1287B4}" type="pres">
      <dgm:prSet presAssocID="{2CA43B23-442E-834D-A338-218E9480DD8C}" presName="parentLin" presStyleCnt="0"/>
      <dgm:spPr/>
    </dgm:pt>
    <dgm:pt modelId="{8128C116-72F9-0F48-9CBC-2023BC2C14E2}" type="pres">
      <dgm:prSet presAssocID="{2CA43B23-442E-834D-A338-218E9480DD8C}" presName="parentLeftMargin" presStyleLbl="node1" presStyleIdx="0" presStyleCnt="3"/>
      <dgm:spPr/>
    </dgm:pt>
    <dgm:pt modelId="{73B0216E-F5AE-0F4F-9AA9-B5ABA27E9B89}" type="pres">
      <dgm:prSet presAssocID="{2CA43B23-442E-834D-A338-218E9480DD8C}" presName="parentText" presStyleLbl="node1" presStyleIdx="1" presStyleCnt="3">
        <dgm:presLayoutVars>
          <dgm:chMax val="0"/>
          <dgm:bulletEnabled val="1"/>
        </dgm:presLayoutVars>
      </dgm:prSet>
      <dgm:spPr/>
    </dgm:pt>
    <dgm:pt modelId="{5408AE33-4664-974F-892E-9850B39BC9CA}" type="pres">
      <dgm:prSet presAssocID="{2CA43B23-442E-834D-A338-218E9480DD8C}" presName="negativeSpace" presStyleCnt="0"/>
      <dgm:spPr/>
    </dgm:pt>
    <dgm:pt modelId="{AA1FF4A4-57E2-1445-94CE-715DA0BD05AC}" type="pres">
      <dgm:prSet presAssocID="{2CA43B23-442E-834D-A338-218E9480DD8C}" presName="childText" presStyleLbl="conFgAcc1" presStyleIdx="1" presStyleCnt="3">
        <dgm:presLayoutVars>
          <dgm:bulletEnabled val="1"/>
        </dgm:presLayoutVars>
      </dgm:prSet>
      <dgm:spPr/>
    </dgm:pt>
    <dgm:pt modelId="{B1F98C7D-1EE8-BC48-8842-1B8F3AF11F55}" type="pres">
      <dgm:prSet presAssocID="{76E8F29B-2FA1-D34F-AFF0-96BDC87C3A26}" presName="spaceBetweenRectangles" presStyleCnt="0"/>
      <dgm:spPr/>
    </dgm:pt>
    <dgm:pt modelId="{EB5CEFC5-5EEF-8D44-9885-E4323AEA8F9D}" type="pres">
      <dgm:prSet presAssocID="{F26D4D09-BCB7-0E4C-B3B8-58F1C1ADB320}" presName="parentLin" presStyleCnt="0"/>
      <dgm:spPr/>
    </dgm:pt>
    <dgm:pt modelId="{44BE48DD-A7C1-B748-B56B-9EC7408EB94F}" type="pres">
      <dgm:prSet presAssocID="{F26D4D09-BCB7-0E4C-B3B8-58F1C1ADB320}" presName="parentLeftMargin" presStyleLbl="node1" presStyleIdx="1" presStyleCnt="3"/>
      <dgm:spPr/>
    </dgm:pt>
    <dgm:pt modelId="{C3B7AD24-F005-D345-A023-A559737FC7BA}" type="pres">
      <dgm:prSet presAssocID="{F26D4D09-BCB7-0E4C-B3B8-58F1C1ADB320}" presName="parentText" presStyleLbl="node1" presStyleIdx="2" presStyleCnt="3" custScaleX="121662">
        <dgm:presLayoutVars>
          <dgm:chMax val="0"/>
          <dgm:bulletEnabled val="1"/>
        </dgm:presLayoutVars>
      </dgm:prSet>
      <dgm:spPr/>
    </dgm:pt>
    <dgm:pt modelId="{AFC711F2-0ADF-CB47-89D5-23921B48482A}" type="pres">
      <dgm:prSet presAssocID="{F26D4D09-BCB7-0E4C-B3B8-58F1C1ADB320}" presName="negativeSpace" presStyleCnt="0"/>
      <dgm:spPr/>
    </dgm:pt>
    <dgm:pt modelId="{793940AF-EBD0-964A-875A-3B3EA396D968}" type="pres">
      <dgm:prSet presAssocID="{F26D4D09-BCB7-0E4C-B3B8-58F1C1ADB320}" presName="childText" presStyleLbl="conFgAcc1" presStyleIdx="2" presStyleCnt="3">
        <dgm:presLayoutVars>
          <dgm:bulletEnabled val="1"/>
        </dgm:presLayoutVars>
      </dgm:prSet>
      <dgm:spPr/>
    </dgm:pt>
  </dgm:ptLst>
  <dgm:cxnLst>
    <dgm:cxn modelId="{C8565401-4285-2044-9C89-70D0A902B2E4}" srcId="{F26D4D09-BCB7-0E4C-B3B8-58F1C1ADB320}" destId="{84E909AF-3670-FB48-97F0-35587EDB5A5D}" srcOrd="0" destOrd="0" parTransId="{2B7314E5-3346-8C40-80B9-B057827E0539}" sibTransId="{3DDFE893-3F9D-4045-9782-BD1803D746DD}"/>
    <dgm:cxn modelId="{9F592406-53F9-FA48-A1F7-9526420247F5}" type="presOf" srcId="{F26D4D09-BCB7-0E4C-B3B8-58F1C1ADB320}" destId="{C3B7AD24-F005-D345-A023-A559737FC7BA}" srcOrd="1" destOrd="0" presId="urn:microsoft.com/office/officeart/2005/8/layout/list1"/>
    <dgm:cxn modelId="{68774206-E85D-DD40-8F13-0D34DF4562B5}" srcId="{36499A3F-08D9-5E4A-8EDD-5ABCDA76EDA0}" destId="{F26D4D09-BCB7-0E4C-B3B8-58F1C1ADB320}" srcOrd="2" destOrd="0" parTransId="{FA09D9ED-F773-5B42-8D9D-2B9A5668EC4B}" sibTransId="{D7A7B3D8-264A-B84A-8BCD-4D790E17FE42}"/>
    <dgm:cxn modelId="{4013130C-1E14-4C42-8054-A3F2A0F19FCE}" srcId="{F26D4D09-BCB7-0E4C-B3B8-58F1C1ADB320}" destId="{F94D544D-8B52-5544-BDB3-E694DC01A192}" srcOrd="4" destOrd="0" parTransId="{7C151AEA-CA43-F34F-A44E-7855487668F8}" sibTransId="{6E705280-18A5-574A-9B27-8375CFEEF2BA}"/>
    <dgm:cxn modelId="{7418A612-661A-5C45-81B2-BB8E6B818C03}" type="presOf" srcId="{36499A3F-08D9-5E4A-8EDD-5ABCDA76EDA0}" destId="{E17A68FD-ADA2-4C46-A2B2-89C4857E39AA}" srcOrd="0" destOrd="0" presId="urn:microsoft.com/office/officeart/2005/8/layout/list1"/>
    <dgm:cxn modelId="{13ED6D1A-12C0-644F-91BD-2432DF173557}" srcId="{983960CE-2FF3-EB48-874F-42061560B72B}" destId="{E8100F3B-2008-3E42-9F68-A10020847D36}" srcOrd="0" destOrd="0" parTransId="{23819E7B-1C52-F14A-86E7-A2570C57F7A9}" sibTransId="{38744EAD-3C89-9F42-A8F1-C3F898182D8E}"/>
    <dgm:cxn modelId="{64977B1C-5565-C345-89AF-85463D2379FA}" type="presOf" srcId="{BF1154D0-24F3-8B4E-ADA2-9FBA5B11A961}" destId="{793940AF-EBD0-964A-875A-3B3EA396D968}" srcOrd="0" destOrd="7" presId="urn:microsoft.com/office/officeart/2005/8/layout/list1"/>
    <dgm:cxn modelId="{A8430126-B75E-4545-A1DF-C400D9E6E083}" type="presOf" srcId="{2CA43B23-442E-834D-A338-218E9480DD8C}" destId="{8128C116-72F9-0F48-9CBC-2023BC2C14E2}" srcOrd="0" destOrd="0" presId="urn:microsoft.com/office/officeart/2005/8/layout/list1"/>
    <dgm:cxn modelId="{49113B2C-A094-4042-9CFA-C0ACBE959B0D}" type="presOf" srcId="{983960CE-2FF3-EB48-874F-42061560B72B}" destId="{793940AF-EBD0-964A-875A-3B3EA396D968}" srcOrd="0" destOrd="5" presId="urn:microsoft.com/office/officeart/2005/8/layout/list1"/>
    <dgm:cxn modelId="{34E48939-45FF-2048-993C-9C99B22DE80A}" srcId="{F26D4D09-BCB7-0E4C-B3B8-58F1C1ADB320}" destId="{983960CE-2FF3-EB48-874F-42061560B72B}" srcOrd="5" destOrd="0" parTransId="{1BF437A1-5EA3-B943-82EE-BFBEADC5FB01}" sibTransId="{B9EF9CB2-70AA-5D41-A639-70A85DDC8854}"/>
    <dgm:cxn modelId="{E7C2DC45-833D-0148-A8EB-98E5CE7DD090}" type="presOf" srcId="{3E52E5CE-619B-AD45-B28B-2641F8E3E6C6}" destId="{793940AF-EBD0-964A-875A-3B3EA396D968}" srcOrd="0" destOrd="3" presId="urn:microsoft.com/office/officeart/2005/8/layout/list1"/>
    <dgm:cxn modelId="{C160D356-9789-8544-A4F0-C168609CC878}" type="presOf" srcId="{22C7F414-CE4B-6147-BEAB-8C11EB04089D}" destId="{2D546E68-E12F-AF4E-8D8E-513A4DD99E90}" srcOrd="0" destOrd="0" presId="urn:microsoft.com/office/officeart/2005/8/layout/list1"/>
    <dgm:cxn modelId="{58FA3F5A-5AB1-8446-ABF3-EF72E41B9208}" type="presOf" srcId="{F26D4D09-BCB7-0E4C-B3B8-58F1C1ADB320}" destId="{44BE48DD-A7C1-B748-B56B-9EC7408EB94F}" srcOrd="0" destOrd="0" presId="urn:microsoft.com/office/officeart/2005/8/layout/list1"/>
    <dgm:cxn modelId="{854ECB66-82C3-E741-BC45-4341F2C2CF14}" srcId="{2CA43B23-442E-834D-A338-218E9480DD8C}" destId="{FEC74E1B-CE89-9140-8BCF-DC7549253BCC}" srcOrd="0" destOrd="0" parTransId="{00A67200-5568-2A49-BC4B-659A411552ED}" sibTransId="{51D39CF6-FF5B-B04A-A60C-3E0367CD60EF}"/>
    <dgm:cxn modelId="{EC3EC671-E971-1249-94DA-CCB9C80485B9}" srcId="{36499A3F-08D9-5E4A-8EDD-5ABCDA76EDA0}" destId="{2CA43B23-442E-834D-A338-218E9480DD8C}" srcOrd="1" destOrd="0" parTransId="{14B7EE91-4A66-734D-867D-E92AB63402EE}" sibTransId="{76E8F29B-2FA1-D34F-AFF0-96BDC87C3A26}"/>
    <dgm:cxn modelId="{1577E579-617A-F544-B6F5-71F1D39C3640}" srcId="{22C7F414-CE4B-6147-BEAB-8C11EB04089D}" destId="{75B0C829-9D01-B444-A002-6712B88E1BFF}" srcOrd="0" destOrd="0" parTransId="{4C46D799-795C-1342-9122-2BA9C299B134}" sibTransId="{FD4C851F-4C3B-5C44-B2C5-ED8B76425FED}"/>
    <dgm:cxn modelId="{92DE2286-E886-CE4C-94D1-E754DD0EAB38}" srcId="{36499A3F-08D9-5E4A-8EDD-5ABCDA76EDA0}" destId="{22C7F414-CE4B-6147-BEAB-8C11EB04089D}" srcOrd="0" destOrd="0" parTransId="{79BBFA98-329F-934B-94E1-D72CC8C92792}" sibTransId="{716B2F32-D4D2-5148-B5EE-B52BF579C2D3}"/>
    <dgm:cxn modelId="{C9E76A87-5314-A34A-82D7-5530D0077754}" type="presOf" srcId="{F94D544D-8B52-5544-BDB3-E694DC01A192}" destId="{793940AF-EBD0-964A-875A-3B3EA396D968}" srcOrd="0" destOrd="4" presId="urn:microsoft.com/office/officeart/2005/8/layout/list1"/>
    <dgm:cxn modelId="{1F27F38A-9F6A-FA43-B0D1-893E789C5ADB}" srcId="{F26D4D09-BCB7-0E4C-B3B8-58F1C1ADB320}" destId="{5C17A1EE-1759-514A-84AF-6CD618A248DA}" srcOrd="2" destOrd="0" parTransId="{D61843FC-1A1D-7B47-A78D-A71CE226DFC6}" sibTransId="{CC605F5D-0AD0-544B-BB0B-44A32DCD4233}"/>
    <dgm:cxn modelId="{0A738994-DF7F-F443-A0B8-4B6FE558F316}" type="presOf" srcId="{75B0C829-9D01-B444-A002-6712B88E1BFF}" destId="{BECD54A4-CEE8-1447-ABA1-95D3E0EEBCBD}" srcOrd="0" destOrd="0" presId="urn:microsoft.com/office/officeart/2005/8/layout/list1"/>
    <dgm:cxn modelId="{22465995-C036-5C44-BD63-43C04AB5185D}" srcId="{F26D4D09-BCB7-0E4C-B3B8-58F1C1ADB320}" destId="{3E52E5CE-619B-AD45-B28B-2641F8E3E6C6}" srcOrd="3" destOrd="0" parTransId="{8F31E5EF-87B1-3B4B-A902-46CA4145DD96}" sibTransId="{CB9DF5A5-224D-AC46-B5EF-8D2E211E416F}"/>
    <dgm:cxn modelId="{23319C97-669F-1344-BB7E-4447B062D11C}" type="presOf" srcId="{FEC74E1B-CE89-9140-8BCF-DC7549253BCC}" destId="{AA1FF4A4-57E2-1445-94CE-715DA0BD05AC}" srcOrd="0" destOrd="0" presId="urn:microsoft.com/office/officeart/2005/8/layout/list1"/>
    <dgm:cxn modelId="{7C0E5EA0-0A05-EA4C-AE07-15A5BB9CCA57}" srcId="{983960CE-2FF3-EB48-874F-42061560B72B}" destId="{BF1154D0-24F3-8B4E-ADA2-9FBA5B11A961}" srcOrd="1" destOrd="0" parTransId="{DFD50E26-7B11-E74E-A121-4E32C9E71820}" sibTransId="{B202F94A-00D9-5F41-9BD9-33681F3F1E2B}"/>
    <dgm:cxn modelId="{0CE6D7B2-A8CE-AA44-B6F5-80FE3826F684}" type="presOf" srcId="{E8100F3B-2008-3E42-9F68-A10020847D36}" destId="{793940AF-EBD0-964A-875A-3B3EA396D968}" srcOrd="0" destOrd="6" presId="urn:microsoft.com/office/officeart/2005/8/layout/list1"/>
    <dgm:cxn modelId="{7E3402B3-CEF2-7646-860C-8174F5034ECE}" type="presOf" srcId="{22C7F414-CE4B-6147-BEAB-8C11EB04089D}" destId="{C1B51DB1-D147-C848-A677-4454989D784F}" srcOrd="1" destOrd="0" presId="urn:microsoft.com/office/officeart/2005/8/layout/list1"/>
    <dgm:cxn modelId="{16D4FDB7-62B3-7247-87E9-021144326720}" type="presOf" srcId="{84E909AF-3670-FB48-97F0-35587EDB5A5D}" destId="{793940AF-EBD0-964A-875A-3B3EA396D968}" srcOrd="0" destOrd="0" presId="urn:microsoft.com/office/officeart/2005/8/layout/list1"/>
    <dgm:cxn modelId="{C20E80C5-867D-094B-839A-FCD4EDBFFEB6}" srcId="{2CA43B23-442E-834D-A338-218E9480DD8C}" destId="{3AA13C7D-2DC5-DC42-8D54-935C8A6AEE21}" srcOrd="1" destOrd="0" parTransId="{D504D843-81EE-EB4D-AC58-23F93C220183}" sibTransId="{726FBE88-25B4-4E49-8010-CAF3094156C3}"/>
    <dgm:cxn modelId="{81DA49D2-40FB-BC40-BBA6-998588D9DA16}" srcId="{F26D4D09-BCB7-0E4C-B3B8-58F1C1ADB320}" destId="{E2EB4045-9F6F-F640-A5BD-CF871BD2A6F3}" srcOrd="1" destOrd="0" parTransId="{B176CB79-B253-DF42-94CF-F183DE0DA311}" sibTransId="{D67B4000-C692-A144-BE24-47240FD55C72}"/>
    <dgm:cxn modelId="{AF351BE2-A209-0545-8B1F-A01C79139FC7}" type="presOf" srcId="{3AA13C7D-2DC5-DC42-8D54-935C8A6AEE21}" destId="{AA1FF4A4-57E2-1445-94CE-715DA0BD05AC}" srcOrd="0" destOrd="1" presId="urn:microsoft.com/office/officeart/2005/8/layout/list1"/>
    <dgm:cxn modelId="{FE6A14E6-4476-C44A-B99F-379EA586FA93}" type="presOf" srcId="{E2EB4045-9F6F-F640-A5BD-CF871BD2A6F3}" destId="{793940AF-EBD0-964A-875A-3B3EA396D968}" srcOrd="0" destOrd="1" presId="urn:microsoft.com/office/officeart/2005/8/layout/list1"/>
    <dgm:cxn modelId="{147D78EF-C1C6-BF49-AC24-F6E9617F779A}" type="presOf" srcId="{5C17A1EE-1759-514A-84AF-6CD618A248DA}" destId="{793940AF-EBD0-964A-875A-3B3EA396D968}" srcOrd="0" destOrd="2" presId="urn:microsoft.com/office/officeart/2005/8/layout/list1"/>
    <dgm:cxn modelId="{091526F0-1F15-9243-AF6B-58793F49231C}" type="presOf" srcId="{2CA43B23-442E-834D-A338-218E9480DD8C}" destId="{73B0216E-F5AE-0F4F-9AA9-B5ABA27E9B89}" srcOrd="1" destOrd="0" presId="urn:microsoft.com/office/officeart/2005/8/layout/list1"/>
    <dgm:cxn modelId="{F4349003-60A9-034B-AACE-F4487C599D86}" type="presParOf" srcId="{E17A68FD-ADA2-4C46-A2B2-89C4857E39AA}" destId="{58213E6B-1DB3-D64B-AE14-784611E5A963}" srcOrd="0" destOrd="0" presId="urn:microsoft.com/office/officeart/2005/8/layout/list1"/>
    <dgm:cxn modelId="{D736FAFA-71E4-DC46-AA97-5B4BD72BAD87}" type="presParOf" srcId="{58213E6B-1DB3-D64B-AE14-784611E5A963}" destId="{2D546E68-E12F-AF4E-8D8E-513A4DD99E90}" srcOrd="0" destOrd="0" presId="urn:microsoft.com/office/officeart/2005/8/layout/list1"/>
    <dgm:cxn modelId="{734F9CCB-36A6-824F-B859-D960154AE61B}" type="presParOf" srcId="{58213E6B-1DB3-D64B-AE14-784611E5A963}" destId="{C1B51DB1-D147-C848-A677-4454989D784F}" srcOrd="1" destOrd="0" presId="urn:microsoft.com/office/officeart/2005/8/layout/list1"/>
    <dgm:cxn modelId="{A1013F09-80F2-D943-B35C-5CBD15730E98}" type="presParOf" srcId="{E17A68FD-ADA2-4C46-A2B2-89C4857E39AA}" destId="{0AE8767D-A2E3-0F4E-9D13-526CE0EED8E2}" srcOrd="1" destOrd="0" presId="urn:microsoft.com/office/officeart/2005/8/layout/list1"/>
    <dgm:cxn modelId="{162C515A-F3E0-3D43-9E25-822AE7B0190E}" type="presParOf" srcId="{E17A68FD-ADA2-4C46-A2B2-89C4857E39AA}" destId="{BECD54A4-CEE8-1447-ABA1-95D3E0EEBCBD}" srcOrd="2" destOrd="0" presId="urn:microsoft.com/office/officeart/2005/8/layout/list1"/>
    <dgm:cxn modelId="{CC90AF82-44A0-FF48-B272-ADDBC664FACB}" type="presParOf" srcId="{E17A68FD-ADA2-4C46-A2B2-89C4857E39AA}" destId="{439201F5-F4DE-894C-BDC2-F433C2990F81}" srcOrd="3" destOrd="0" presId="urn:microsoft.com/office/officeart/2005/8/layout/list1"/>
    <dgm:cxn modelId="{362C0811-0957-7A4D-B1F5-3273BB2B8AF0}" type="presParOf" srcId="{E17A68FD-ADA2-4C46-A2B2-89C4857E39AA}" destId="{C96A7D26-15C0-284A-A371-641C3B1287B4}" srcOrd="4" destOrd="0" presId="urn:microsoft.com/office/officeart/2005/8/layout/list1"/>
    <dgm:cxn modelId="{E951B833-15ED-4545-B6A9-24EBA7712CED}" type="presParOf" srcId="{C96A7D26-15C0-284A-A371-641C3B1287B4}" destId="{8128C116-72F9-0F48-9CBC-2023BC2C14E2}" srcOrd="0" destOrd="0" presId="urn:microsoft.com/office/officeart/2005/8/layout/list1"/>
    <dgm:cxn modelId="{BEF0CEE5-327A-054E-929D-2F745D5271B5}" type="presParOf" srcId="{C96A7D26-15C0-284A-A371-641C3B1287B4}" destId="{73B0216E-F5AE-0F4F-9AA9-B5ABA27E9B89}" srcOrd="1" destOrd="0" presId="urn:microsoft.com/office/officeart/2005/8/layout/list1"/>
    <dgm:cxn modelId="{8EB6EBF3-21B2-BE49-A07E-E79201ACD1F3}" type="presParOf" srcId="{E17A68FD-ADA2-4C46-A2B2-89C4857E39AA}" destId="{5408AE33-4664-974F-892E-9850B39BC9CA}" srcOrd="5" destOrd="0" presId="urn:microsoft.com/office/officeart/2005/8/layout/list1"/>
    <dgm:cxn modelId="{06BD1B7F-5F59-6B4D-A8E2-ECB454CB9A35}" type="presParOf" srcId="{E17A68FD-ADA2-4C46-A2B2-89C4857E39AA}" destId="{AA1FF4A4-57E2-1445-94CE-715DA0BD05AC}" srcOrd="6" destOrd="0" presId="urn:microsoft.com/office/officeart/2005/8/layout/list1"/>
    <dgm:cxn modelId="{B538DAE3-36BF-8E46-9ECA-65EA7F34EC8F}" type="presParOf" srcId="{E17A68FD-ADA2-4C46-A2B2-89C4857E39AA}" destId="{B1F98C7D-1EE8-BC48-8842-1B8F3AF11F55}" srcOrd="7" destOrd="0" presId="urn:microsoft.com/office/officeart/2005/8/layout/list1"/>
    <dgm:cxn modelId="{8C03EADE-9A85-8948-B0F3-D877C380679F}" type="presParOf" srcId="{E17A68FD-ADA2-4C46-A2B2-89C4857E39AA}" destId="{EB5CEFC5-5EEF-8D44-9885-E4323AEA8F9D}" srcOrd="8" destOrd="0" presId="urn:microsoft.com/office/officeart/2005/8/layout/list1"/>
    <dgm:cxn modelId="{F39E486B-2CB2-2C44-9656-C077C4D5E784}" type="presParOf" srcId="{EB5CEFC5-5EEF-8D44-9885-E4323AEA8F9D}" destId="{44BE48DD-A7C1-B748-B56B-9EC7408EB94F}" srcOrd="0" destOrd="0" presId="urn:microsoft.com/office/officeart/2005/8/layout/list1"/>
    <dgm:cxn modelId="{2584C9F3-EB17-1945-9AA5-91FF87758C90}" type="presParOf" srcId="{EB5CEFC5-5EEF-8D44-9885-E4323AEA8F9D}" destId="{C3B7AD24-F005-D345-A023-A559737FC7BA}" srcOrd="1" destOrd="0" presId="urn:microsoft.com/office/officeart/2005/8/layout/list1"/>
    <dgm:cxn modelId="{59898AEA-39D7-CC43-9B44-58E140010242}" type="presParOf" srcId="{E17A68FD-ADA2-4C46-A2B2-89C4857E39AA}" destId="{AFC711F2-0ADF-CB47-89D5-23921B48482A}" srcOrd="9" destOrd="0" presId="urn:microsoft.com/office/officeart/2005/8/layout/list1"/>
    <dgm:cxn modelId="{15682708-1446-E947-85FF-9F14BAE8BA1F}" type="presParOf" srcId="{E17A68FD-ADA2-4C46-A2B2-89C4857E39AA}" destId="{793940AF-EBD0-964A-875A-3B3EA396D96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11590-13C9-4BF6-97AB-5D2A054C716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0A0015E-1264-44DE-978E-8160E4301A3E}">
      <dgm:prSet/>
      <dgm:spPr/>
      <dgm:t>
        <a:bodyPr/>
        <a:lstStyle/>
        <a:p>
          <a:pPr>
            <a:defRPr b="1"/>
          </a:pPr>
          <a:r>
            <a:rPr lang="en-GB" dirty="0">
              <a:solidFill>
                <a:schemeClr val="tx1"/>
              </a:solidFill>
            </a:rPr>
            <a:t>C</a:t>
          </a:r>
          <a:r>
            <a:rPr lang="en-GB" b="1" dirty="0">
              <a:solidFill>
                <a:schemeClr val="tx1"/>
              </a:solidFill>
            </a:rPr>
            <a:t>onsistent</a:t>
          </a:r>
          <a:r>
            <a:rPr lang="en-GB" dirty="0">
              <a:solidFill>
                <a:schemeClr val="tx1"/>
              </a:solidFill>
            </a:rPr>
            <a:t> final </a:t>
          </a:r>
          <a:r>
            <a:rPr lang="en-GB" b="1" dirty="0">
              <a:solidFill>
                <a:schemeClr val="tx1"/>
              </a:solidFill>
            </a:rPr>
            <a:t>labelling</a:t>
          </a:r>
          <a:r>
            <a:rPr lang="en-GB" dirty="0">
              <a:solidFill>
                <a:schemeClr val="tx1"/>
              </a:solidFill>
            </a:rPr>
            <a:t> of the data</a:t>
          </a:r>
          <a:endParaRPr lang="en-US" dirty="0">
            <a:solidFill>
              <a:schemeClr val="tx1"/>
            </a:solidFill>
          </a:endParaRPr>
        </a:p>
      </dgm:t>
    </dgm:pt>
    <dgm:pt modelId="{853B1517-6B72-44A9-A7AA-95073AF1DF6A}" type="parTrans" cxnId="{C9166264-1CA5-4AAC-86DE-0BB3C506C728}">
      <dgm:prSet/>
      <dgm:spPr/>
      <dgm:t>
        <a:bodyPr/>
        <a:lstStyle/>
        <a:p>
          <a:endParaRPr lang="en-US"/>
        </a:p>
      </dgm:t>
    </dgm:pt>
    <dgm:pt modelId="{4743EB48-F038-4193-9EC7-E39158133563}" type="sibTrans" cxnId="{C9166264-1CA5-4AAC-86DE-0BB3C506C728}">
      <dgm:prSet/>
      <dgm:spPr/>
      <dgm:t>
        <a:bodyPr/>
        <a:lstStyle/>
        <a:p>
          <a:endParaRPr lang="en-US"/>
        </a:p>
      </dgm:t>
    </dgm:pt>
    <dgm:pt modelId="{40F95E73-E91B-4E91-A33E-8F3166A3CA44}">
      <dgm:prSet/>
      <dgm:spPr/>
      <dgm:t>
        <a:bodyPr/>
        <a:lstStyle/>
        <a:p>
          <a:pPr>
            <a:defRPr b="1"/>
          </a:pPr>
          <a:r>
            <a:rPr lang="en-GB" dirty="0">
              <a:solidFill>
                <a:schemeClr val="tx1"/>
              </a:solidFill>
            </a:rPr>
            <a:t>The </a:t>
          </a:r>
          <a:r>
            <a:rPr lang="en-GB" b="1" dirty="0">
              <a:solidFill>
                <a:schemeClr val="tx1"/>
              </a:solidFill>
            </a:rPr>
            <a:t>solution</a:t>
          </a:r>
          <a:r>
            <a:rPr lang="en-GB" dirty="0">
              <a:solidFill>
                <a:schemeClr val="tx1"/>
              </a:solidFill>
            </a:rPr>
            <a:t> of the problem is </a:t>
          </a:r>
          <a:r>
            <a:rPr lang="en-GB" b="1" dirty="0">
              <a:solidFill>
                <a:schemeClr val="tx1"/>
              </a:solidFill>
            </a:rPr>
            <a:t>always</a:t>
          </a:r>
          <a:r>
            <a:rPr lang="en-GB" dirty="0">
              <a:solidFill>
                <a:schemeClr val="tx1"/>
              </a:solidFill>
            </a:rPr>
            <a:t> found </a:t>
          </a:r>
          <a:endParaRPr lang="en-US" dirty="0">
            <a:solidFill>
              <a:schemeClr val="tx1"/>
            </a:solidFill>
          </a:endParaRPr>
        </a:p>
      </dgm:t>
    </dgm:pt>
    <dgm:pt modelId="{05F9B6F9-A9DD-499E-85F1-3A632E58942D}" type="parTrans" cxnId="{C73EDD15-AEB6-4163-B05B-3F464B048C28}">
      <dgm:prSet/>
      <dgm:spPr/>
      <dgm:t>
        <a:bodyPr/>
        <a:lstStyle/>
        <a:p>
          <a:endParaRPr lang="en-US"/>
        </a:p>
      </dgm:t>
    </dgm:pt>
    <dgm:pt modelId="{C1DB76E6-2DBB-45E2-8ED8-761BF0151F0D}" type="sibTrans" cxnId="{C73EDD15-AEB6-4163-B05B-3F464B048C28}">
      <dgm:prSet/>
      <dgm:spPr/>
      <dgm:t>
        <a:bodyPr/>
        <a:lstStyle/>
        <a:p>
          <a:endParaRPr lang="en-US"/>
        </a:p>
      </dgm:t>
    </dgm:pt>
    <dgm:pt modelId="{664B4BC6-215D-4969-BD43-2465ACF9D448}">
      <dgm:prSet/>
      <dgm:spPr/>
      <dgm:t>
        <a:bodyPr/>
        <a:lstStyle/>
        <a:p>
          <a:r>
            <a:rPr lang="en-US" dirty="0"/>
            <a:t>System </a:t>
          </a:r>
          <a:r>
            <a:rPr lang="en-US" b="0" dirty="0"/>
            <a:t>convergence </a:t>
          </a:r>
          <a:r>
            <a:rPr lang="en-GB" b="0" dirty="0"/>
            <a:t>to the nearest Nash equilibrium </a:t>
          </a:r>
        </a:p>
        <a:p>
          <a:r>
            <a:rPr lang="en-GB" dirty="0"/>
            <a:t>(Nash Theorem 1951) </a:t>
          </a:r>
          <a:endParaRPr lang="en-US" dirty="0"/>
        </a:p>
      </dgm:t>
    </dgm:pt>
    <dgm:pt modelId="{1DA4EC4F-BA76-4FA4-9669-3E2E71155688}" type="parTrans" cxnId="{13ECECA5-C7A8-40F5-A9D0-BDDA46DE66A2}">
      <dgm:prSet/>
      <dgm:spPr/>
      <dgm:t>
        <a:bodyPr/>
        <a:lstStyle/>
        <a:p>
          <a:endParaRPr lang="en-US"/>
        </a:p>
      </dgm:t>
    </dgm:pt>
    <dgm:pt modelId="{693E3B6F-A3A0-49D7-A7CA-71C0FA1D5875}" type="sibTrans" cxnId="{13ECECA5-C7A8-40F5-A9D0-BDDA46DE66A2}">
      <dgm:prSet/>
      <dgm:spPr/>
      <dgm:t>
        <a:bodyPr/>
        <a:lstStyle/>
        <a:p>
          <a:endParaRPr lang="en-US"/>
        </a:p>
      </dgm:t>
    </dgm:pt>
    <dgm:pt modelId="{7607EEF3-9B0E-429C-94DC-9A0CAF6E1903}">
      <dgm:prSet/>
      <dgm:spPr/>
      <dgm:t>
        <a:bodyPr/>
        <a:lstStyle/>
        <a:p>
          <a:r>
            <a:rPr lang="en-GB" dirty="0"/>
            <a:t>Target word</a:t>
          </a:r>
          <a:endParaRPr lang="en-US" dirty="0"/>
        </a:p>
      </dgm:t>
    </dgm:pt>
    <dgm:pt modelId="{F955B0C4-53A1-4C90-8B03-13AE4FCEC3C6}" type="parTrans" cxnId="{7D7156E4-ED5B-476A-9FF5-4E3DCD11407B}">
      <dgm:prSet/>
      <dgm:spPr/>
      <dgm:t>
        <a:bodyPr/>
        <a:lstStyle/>
        <a:p>
          <a:endParaRPr lang="en-US"/>
        </a:p>
      </dgm:t>
    </dgm:pt>
    <dgm:pt modelId="{8878E5CF-C235-4BC1-AD18-4FB41EEDD56B}" type="sibTrans" cxnId="{7D7156E4-ED5B-476A-9FF5-4E3DCD11407B}">
      <dgm:prSet/>
      <dgm:spPr/>
      <dgm:t>
        <a:bodyPr/>
        <a:lstStyle/>
        <a:p>
          <a:endParaRPr lang="en-US"/>
        </a:p>
      </dgm:t>
    </dgm:pt>
    <dgm:pt modelId="{4DC9D1D7-807F-4E1B-A88B-3E940426F1C5}">
      <dgm:prSet/>
      <dgm:spPr/>
      <dgm:t>
        <a:bodyPr/>
        <a:lstStyle/>
        <a:p>
          <a:pPr>
            <a:defRPr b="1"/>
          </a:pPr>
          <a:r>
            <a:rPr lang="en-GB" dirty="0">
              <a:solidFill>
                <a:schemeClr val="tx1"/>
              </a:solidFill>
            </a:rPr>
            <a:t>WSD</a:t>
          </a:r>
          <a:endParaRPr lang="en-US" dirty="0">
            <a:solidFill>
              <a:schemeClr val="tx1"/>
            </a:solidFill>
          </a:endParaRPr>
        </a:p>
      </dgm:t>
    </dgm:pt>
    <dgm:pt modelId="{B628E349-A971-435F-A6D0-154F4FCD05CE}" type="parTrans" cxnId="{E221242C-4D0E-42CE-A7D4-59C3CD50E9CF}">
      <dgm:prSet/>
      <dgm:spPr/>
      <dgm:t>
        <a:bodyPr/>
        <a:lstStyle/>
        <a:p>
          <a:endParaRPr lang="en-US"/>
        </a:p>
      </dgm:t>
    </dgm:pt>
    <dgm:pt modelId="{4B183208-39A2-456F-8DD1-D1431E06AA49}" type="sibTrans" cxnId="{E221242C-4D0E-42CE-A7D4-59C3CD50E9CF}">
      <dgm:prSet/>
      <dgm:spPr/>
      <dgm:t>
        <a:bodyPr/>
        <a:lstStyle/>
        <a:p>
          <a:endParaRPr lang="en-US"/>
        </a:p>
      </dgm:t>
    </dgm:pt>
    <dgm:pt modelId="{F3AEF110-F4B4-4C64-A88F-5563EA30F301}">
      <dgm:prSet/>
      <dgm:spPr/>
      <dgm:t>
        <a:bodyPr/>
        <a:lstStyle/>
        <a:p>
          <a:r>
            <a:rPr lang="en-GB"/>
            <a:t>Continuous optimization problem</a:t>
          </a:r>
          <a:endParaRPr lang="en-US"/>
        </a:p>
      </dgm:t>
    </dgm:pt>
    <dgm:pt modelId="{F01165D2-998C-400B-9113-145D38C3153E}" type="parTrans" cxnId="{D4A4DCD7-A0CC-4DA4-BAF5-429C7A5B1AFA}">
      <dgm:prSet/>
      <dgm:spPr/>
      <dgm:t>
        <a:bodyPr/>
        <a:lstStyle/>
        <a:p>
          <a:endParaRPr lang="en-US"/>
        </a:p>
      </dgm:t>
    </dgm:pt>
    <dgm:pt modelId="{CAD50EB3-0748-43BF-8D64-84B90D760B31}" type="sibTrans" cxnId="{D4A4DCD7-A0CC-4DA4-BAF5-429C7A5B1AFA}">
      <dgm:prSet/>
      <dgm:spPr/>
      <dgm:t>
        <a:bodyPr/>
        <a:lstStyle/>
        <a:p>
          <a:endParaRPr lang="en-US"/>
        </a:p>
      </dgm:t>
    </dgm:pt>
    <dgm:pt modelId="{E9422FA7-3BFE-4771-9FE9-A519AC8AC5B8}">
      <dgm:prSet/>
      <dgm:spPr/>
      <dgm:t>
        <a:bodyPr/>
        <a:lstStyle/>
        <a:p>
          <a:r>
            <a:rPr lang="en-GB" dirty="0"/>
            <a:t>Exploitation of contextual information in a dynamic way</a:t>
          </a:r>
          <a:endParaRPr lang="en-US" dirty="0"/>
        </a:p>
      </dgm:t>
    </dgm:pt>
    <dgm:pt modelId="{FAF2038C-A103-495A-8BFC-11F04BD3CA17}" type="parTrans" cxnId="{724E420F-0B41-4F7C-85AF-46D56EF66B0A}">
      <dgm:prSet/>
      <dgm:spPr/>
      <dgm:t>
        <a:bodyPr/>
        <a:lstStyle/>
        <a:p>
          <a:endParaRPr lang="en-US"/>
        </a:p>
      </dgm:t>
    </dgm:pt>
    <dgm:pt modelId="{5BE15535-BC0E-4A62-8532-E1ED8A3C740F}" type="sibTrans" cxnId="{724E420F-0B41-4F7C-85AF-46D56EF66B0A}">
      <dgm:prSet/>
      <dgm:spPr/>
      <dgm:t>
        <a:bodyPr/>
        <a:lstStyle/>
        <a:p>
          <a:endParaRPr lang="en-US"/>
        </a:p>
      </dgm:t>
    </dgm:pt>
    <dgm:pt modelId="{DEC6C1E7-92B4-403C-9BEB-F6FFD8F59AD9}">
      <dgm:prSet/>
      <dgm:spPr/>
      <dgm:t>
        <a:bodyPr/>
        <a:lstStyle/>
        <a:p>
          <a:pPr>
            <a:defRPr b="1"/>
          </a:pPr>
          <a:r>
            <a:rPr lang="en-GB">
              <a:solidFill>
                <a:schemeClr val="tx1"/>
              </a:solidFill>
            </a:rPr>
            <a:t>Versatile approach</a:t>
          </a:r>
          <a:endParaRPr lang="en-US">
            <a:solidFill>
              <a:schemeClr val="tx1"/>
            </a:solidFill>
          </a:endParaRPr>
        </a:p>
      </dgm:t>
    </dgm:pt>
    <dgm:pt modelId="{FCF5DA84-13F5-4ACE-866F-230894794398}" type="parTrans" cxnId="{5198EED4-3E25-4D44-BBE4-99F20C48FEBE}">
      <dgm:prSet/>
      <dgm:spPr/>
      <dgm:t>
        <a:bodyPr/>
        <a:lstStyle/>
        <a:p>
          <a:endParaRPr lang="en-US"/>
        </a:p>
      </dgm:t>
    </dgm:pt>
    <dgm:pt modelId="{0B768BFD-28F2-4E4E-88E7-48669717DA37}" type="sibTrans" cxnId="{5198EED4-3E25-4D44-BBE4-99F20C48FEBE}">
      <dgm:prSet/>
      <dgm:spPr/>
      <dgm:t>
        <a:bodyPr/>
        <a:lstStyle/>
        <a:p>
          <a:endParaRPr lang="en-US"/>
        </a:p>
      </dgm:t>
    </dgm:pt>
    <dgm:pt modelId="{EAFEA7FA-F820-4C65-9D8C-44FAA79FE739}">
      <dgm:prSet/>
      <dgm:spPr/>
      <dgm:t>
        <a:bodyPr/>
        <a:lstStyle/>
        <a:p>
          <a:r>
            <a:rPr lang="en-GB" dirty="0"/>
            <a:t>Adaptive to different scenarios and tasks</a:t>
          </a:r>
          <a:endParaRPr lang="en-US" dirty="0"/>
        </a:p>
      </dgm:t>
    </dgm:pt>
    <dgm:pt modelId="{0C5291A8-2953-4132-A67C-5901235E99AA}" type="parTrans" cxnId="{EFB52C0B-C5EC-4A96-B174-EA02CF66D936}">
      <dgm:prSet/>
      <dgm:spPr/>
      <dgm:t>
        <a:bodyPr/>
        <a:lstStyle/>
        <a:p>
          <a:endParaRPr lang="en-US"/>
        </a:p>
      </dgm:t>
    </dgm:pt>
    <dgm:pt modelId="{E0786ABA-085B-407E-B6FE-449A9A0C1844}" type="sibTrans" cxnId="{EFB52C0B-C5EC-4A96-B174-EA02CF66D936}">
      <dgm:prSet/>
      <dgm:spPr/>
      <dgm:t>
        <a:bodyPr/>
        <a:lstStyle/>
        <a:p>
          <a:endParaRPr lang="en-US"/>
        </a:p>
      </dgm:t>
    </dgm:pt>
    <dgm:pt modelId="{C1EBEC62-9C50-45DC-9BE2-6AB3CBE82861}">
      <dgm:prSet/>
      <dgm:spPr/>
      <dgm:t>
        <a:bodyPr/>
        <a:lstStyle/>
        <a:p>
          <a:pPr>
            <a:defRPr b="1"/>
          </a:pPr>
          <a:r>
            <a:rPr lang="en-GB">
              <a:solidFill>
                <a:schemeClr val="tx1"/>
              </a:solidFill>
            </a:rPr>
            <a:t>Most appropriate sense association </a:t>
          </a:r>
          <a:endParaRPr lang="en-US" dirty="0">
            <a:solidFill>
              <a:schemeClr val="tx1"/>
            </a:solidFill>
          </a:endParaRPr>
        </a:p>
      </dgm:t>
    </dgm:pt>
    <dgm:pt modelId="{B8F24099-BA8D-4684-932D-C9252F2A4E4A}" type="sibTrans" cxnId="{6625388A-F49B-42B8-8188-8F6DFC6FB8F2}">
      <dgm:prSet/>
      <dgm:spPr/>
      <dgm:t>
        <a:bodyPr/>
        <a:lstStyle/>
        <a:p>
          <a:endParaRPr lang="en-US"/>
        </a:p>
      </dgm:t>
    </dgm:pt>
    <dgm:pt modelId="{9BB8F910-1462-4F4F-9E24-E5EE9EB2E373}" type="parTrans" cxnId="{6625388A-F49B-42B8-8188-8F6DFC6FB8F2}">
      <dgm:prSet/>
      <dgm:spPr/>
      <dgm:t>
        <a:bodyPr/>
        <a:lstStyle/>
        <a:p>
          <a:endParaRPr lang="en-US"/>
        </a:p>
      </dgm:t>
    </dgm:pt>
    <dgm:pt modelId="{128ED690-E13B-8141-A59C-5A01EB3BDE05}">
      <dgm:prSet/>
      <dgm:spPr/>
      <dgm:t>
        <a:bodyPr/>
        <a:lstStyle/>
        <a:p>
          <a:pPr>
            <a:buNone/>
          </a:pPr>
          <a:r>
            <a:rPr lang="en-GB" dirty="0"/>
            <a:t>(evolutionary game theoretic framework)</a:t>
          </a:r>
          <a:endParaRPr lang="en-US" dirty="0"/>
        </a:p>
      </dgm:t>
    </dgm:pt>
    <dgm:pt modelId="{B5A31114-E25F-D747-8860-0BCB638CA4C4}" type="parTrans" cxnId="{536CE138-64AC-2547-ACA0-BB43A9E72AEF}">
      <dgm:prSet/>
      <dgm:spPr/>
      <dgm:t>
        <a:bodyPr/>
        <a:lstStyle/>
        <a:p>
          <a:endParaRPr lang="en-GB"/>
        </a:p>
      </dgm:t>
    </dgm:pt>
    <dgm:pt modelId="{D771181E-DCF2-1144-A084-2F93BD0F12A1}" type="sibTrans" cxnId="{536CE138-64AC-2547-ACA0-BB43A9E72AEF}">
      <dgm:prSet/>
      <dgm:spPr/>
      <dgm:t>
        <a:bodyPr/>
        <a:lstStyle/>
        <a:p>
          <a:endParaRPr lang="en-GB"/>
        </a:p>
      </dgm:t>
    </dgm:pt>
    <dgm:pt modelId="{00FBA663-6BBE-0449-A9CF-35DCD088AE3F}">
      <dgm:prSet/>
      <dgm:spPr/>
      <dgm:t>
        <a:bodyPr/>
        <a:lstStyle/>
        <a:p>
          <a:r>
            <a:rPr lang="en-GB" b="0" dirty="0"/>
            <a:t>Unsupervised / Semi-supervised</a:t>
          </a:r>
          <a:endParaRPr lang="en-US" dirty="0"/>
        </a:p>
      </dgm:t>
    </dgm:pt>
    <dgm:pt modelId="{4CD4A1B5-07FD-CD40-876A-470CEC222330}" type="parTrans" cxnId="{DDC264E8-054C-9149-B7CD-821E7273C0ED}">
      <dgm:prSet/>
      <dgm:spPr/>
      <dgm:t>
        <a:bodyPr/>
        <a:lstStyle/>
        <a:p>
          <a:endParaRPr lang="en-GB"/>
        </a:p>
      </dgm:t>
    </dgm:pt>
    <dgm:pt modelId="{190A55F7-C501-6442-AEA7-4AC71F79A6C0}" type="sibTrans" cxnId="{DDC264E8-054C-9149-B7CD-821E7273C0ED}">
      <dgm:prSet/>
      <dgm:spPr/>
      <dgm:t>
        <a:bodyPr/>
        <a:lstStyle/>
        <a:p>
          <a:endParaRPr lang="en-GB"/>
        </a:p>
      </dgm:t>
    </dgm:pt>
    <dgm:pt modelId="{1ED6E547-CDA1-F942-9092-8BD5AC70F5DD}" type="pres">
      <dgm:prSet presAssocID="{F2011590-13C9-4BF6-97AB-5D2A054C7161}" presName="linear" presStyleCnt="0">
        <dgm:presLayoutVars>
          <dgm:dir/>
          <dgm:animLvl val="lvl"/>
          <dgm:resizeHandles val="exact"/>
        </dgm:presLayoutVars>
      </dgm:prSet>
      <dgm:spPr/>
    </dgm:pt>
    <dgm:pt modelId="{5E2539FB-5DB0-204A-B997-40B8C60095F3}" type="pres">
      <dgm:prSet presAssocID="{20A0015E-1264-44DE-978E-8160E4301A3E}" presName="parentLin" presStyleCnt="0"/>
      <dgm:spPr/>
    </dgm:pt>
    <dgm:pt modelId="{EC5761B9-432D-B845-BB25-4DA429206C0C}" type="pres">
      <dgm:prSet presAssocID="{20A0015E-1264-44DE-978E-8160E4301A3E}" presName="parentLeftMargin" presStyleLbl="node1" presStyleIdx="0" presStyleCnt="5"/>
      <dgm:spPr/>
    </dgm:pt>
    <dgm:pt modelId="{CDDE68EE-BA79-A449-8AD9-9E4921D4B76C}" type="pres">
      <dgm:prSet presAssocID="{20A0015E-1264-44DE-978E-8160E4301A3E}" presName="parentText" presStyleLbl="node1" presStyleIdx="0" presStyleCnt="5">
        <dgm:presLayoutVars>
          <dgm:chMax val="0"/>
          <dgm:bulletEnabled val="1"/>
        </dgm:presLayoutVars>
      </dgm:prSet>
      <dgm:spPr/>
    </dgm:pt>
    <dgm:pt modelId="{608AC9B4-A215-EB45-9F25-81D8F80CA741}" type="pres">
      <dgm:prSet presAssocID="{20A0015E-1264-44DE-978E-8160E4301A3E}" presName="negativeSpace" presStyleCnt="0"/>
      <dgm:spPr/>
    </dgm:pt>
    <dgm:pt modelId="{CF45D394-7F37-C14D-9860-FF3153A0E415}" type="pres">
      <dgm:prSet presAssocID="{20A0015E-1264-44DE-978E-8160E4301A3E}" presName="childText" presStyleLbl="conFgAcc1" presStyleIdx="0" presStyleCnt="5">
        <dgm:presLayoutVars>
          <dgm:bulletEnabled val="1"/>
        </dgm:presLayoutVars>
      </dgm:prSet>
      <dgm:spPr/>
    </dgm:pt>
    <dgm:pt modelId="{40B7B24A-EC67-4D4C-AF75-3F6B29C7D947}" type="pres">
      <dgm:prSet presAssocID="{4743EB48-F038-4193-9EC7-E39158133563}" presName="spaceBetweenRectangles" presStyleCnt="0"/>
      <dgm:spPr/>
    </dgm:pt>
    <dgm:pt modelId="{B7BBE9C1-1AA8-9F48-8630-C9EA491CC6C9}" type="pres">
      <dgm:prSet presAssocID="{40F95E73-E91B-4E91-A33E-8F3166A3CA44}" presName="parentLin" presStyleCnt="0"/>
      <dgm:spPr/>
    </dgm:pt>
    <dgm:pt modelId="{8D925D53-4A12-BE4B-9A08-23AF56C77AD6}" type="pres">
      <dgm:prSet presAssocID="{40F95E73-E91B-4E91-A33E-8F3166A3CA44}" presName="parentLeftMargin" presStyleLbl="node1" presStyleIdx="0" presStyleCnt="5"/>
      <dgm:spPr/>
    </dgm:pt>
    <dgm:pt modelId="{389DECAA-1DA4-2148-AB28-548AC80C4A70}" type="pres">
      <dgm:prSet presAssocID="{40F95E73-E91B-4E91-A33E-8F3166A3CA44}" presName="parentText" presStyleLbl="node1" presStyleIdx="1" presStyleCnt="5">
        <dgm:presLayoutVars>
          <dgm:chMax val="0"/>
          <dgm:bulletEnabled val="1"/>
        </dgm:presLayoutVars>
      </dgm:prSet>
      <dgm:spPr/>
    </dgm:pt>
    <dgm:pt modelId="{2294B455-34CD-7D45-B9C8-88D06260A6A8}" type="pres">
      <dgm:prSet presAssocID="{40F95E73-E91B-4E91-A33E-8F3166A3CA44}" presName="negativeSpace" presStyleCnt="0"/>
      <dgm:spPr/>
    </dgm:pt>
    <dgm:pt modelId="{F9771B48-C8C5-8841-9895-D04629100757}" type="pres">
      <dgm:prSet presAssocID="{40F95E73-E91B-4E91-A33E-8F3166A3CA44}" presName="childText" presStyleLbl="conFgAcc1" presStyleIdx="1" presStyleCnt="5">
        <dgm:presLayoutVars>
          <dgm:bulletEnabled val="1"/>
        </dgm:presLayoutVars>
      </dgm:prSet>
      <dgm:spPr/>
    </dgm:pt>
    <dgm:pt modelId="{0DEB64DE-357C-A444-B674-D05E680665FE}" type="pres">
      <dgm:prSet presAssocID="{C1DB76E6-2DBB-45E2-8ED8-761BF0151F0D}" presName="spaceBetweenRectangles" presStyleCnt="0"/>
      <dgm:spPr/>
    </dgm:pt>
    <dgm:pt modelId="{272CA987-7A32-014D-9B3A-61E7547F4DBE}" type="pres">
      <dgm:prSet presAssocID="{C1EBEC62-9C50-45DC-9BE2-6AB3CBE82861}" presName="parentLin" presStyleCnt="0"/>
      <dgm:spPr/>
    </dgm:pt>
    <dgm:pt modelId="{BC86203B-BDE6-5E42-8E99-69F293A10457}" type="pres">
      <dgm:prSet presAssocID="{C1EBEC62-9C50-45DC-9BE2-6AB3CBE82861}" presName="parentLeftMargin" presStyleLbl="node1" presStyleIdx="1" presStyleCnt="5"/>
      <dgm:spPr/>
    </dgm:pt>
    <dgm:pt modelId="{C475D8B7-F068-3742-A2A0-C0AFD5782F8C}" type="pres">
      <dgm:prSet presAssocID="{C1EBEC62-9C50-45DC-9BE2-6AB3CBE82861}" presName="parentText" presStyleLbl="node1" presStyleIdx="2" presStyleCnt="5">
        <dgm:presLayoutVars>
          <dgm:chMax val="0"/>
          <dgm:bulletEnabled val="1"/>
        </dgm:presLayoutVars>
      </dgm:prSet>
      <dgm:spPr/>
    </dgm:pt>
    <dgm:pt modelId="{04940949-8BEB-D54A-B81F-BFC92C2465E7}" type="pres">
      <dgm:prSet presAssocID="{C1EBEC62-9C50-45DC-9BE2-6AB3CBE82861}" presName="negativeSpace" presStyleCnt="0"/>
      <dgm:spPr/>
    </dgm:pt>
    <dgm:pt modelId="{0D3CCCD1-5F8E-0E47-9623-9815B2677FF1}" type="pres">
      <dgm:prSet presAssocID="{C1EBEC62-9C50-45DC-9BE2-6AB3CBE82861}" presName="childText" presStyleLbl="conFgAcc1" presStyleIdx="2" presStyleCnt="5">
        <dgm:presLayoutVars>
          <dgm:bulletEnabled val="1"/>
        </dgm:presLayoutVars>
      </dgm:prSet>
      <dgm:spPr/>
    </dgm:pt>
    <dgm:pt modelId="{C78E14B3-3585-5B4A-8E52-9FC47A0E6AEC}" type="pres">
      <dgm:prSet presAssocID="{B8F24099-BA8D-4684-932D-C9252F2A4E4A}" presName="spaceBetweenRectangles" presStyleCnt="0"/>
      <dgm:spPr/>
    </dgm:pt>
    <dgm:pt modelId="{8B0917CA-2DB0-C241-978F-95B507E01C54}" type="pres">
      <dgm:prSet presAssocID="{4DC9D1D7-807F-4E1B-A88B-3E940426F1C5}" presName="parentLin" presStyleCnt="0"/>
      <dgm:spPr/>
    </dgm:pt>
    <dgm:pt modelId="{80F328AA-4F49-6C49-8021-E9624A554220}" type="pres">
      <dgm:prSet presAssocID="{4DC9D1D7-807F-4E1B-A88B-3E940426F1C5}" presName="parentLeftMargin" presStyleLbl="node1" presStyleIdx="2" presStyleCnt="5"/>
      <dgm:spPr/>
    </dgm:pt>
    <dgm:pt modelId="{EFF39500-15BB-F641-8D72-AF10741D4B83}" type="pres">
      <dgm:prSet presAssocID="{4DC9D1D7-807F-4E1B-A88B-3E940426F1C5}" presName="parentText" presStyleLbl="node1" presStyleIdx="3" presStyleCnt="5">
        <dgm:presLayoutVars>
          <dgm:chMax val="0"/>
          <dgm:bulletEnabled val="1"/>
        </dgm:presLayoutVars>
      </dgm:prSet>
      <dgm:spPr/>
    </dgm:pt>
    <dgm:pt modelId="{76FF0A2E-160A-AC45-AAE3-F06844F0123D}" type="pres">
      <dgm:prSet presAssocID="{4DC9D1D7-807F-4E1B-A88B-3E940426F1C5}" presName="negativeSpace" presStyleCnt="0"/>
      <dgm:spPr/>
    </dgm:pt>
    <dgm:pt modelId="{A45773E9-729B-064A-BEF7-56635C22CA55}" type="pres">
      <dgm:prSet presAssocID="{4DC9D1D7-807F-4E1B-A88B-3E940426F1C5}" presName="childText" presStyleLbl="conFgAcc1" presStyleIdx="3" presStyleCnt="5">
        <dgm:presLayoutVars>
          <dgm:bulletEnabled val="1"/>
        </dgm:presLayoutVars>
      </dgm:prSet>
      <dgm:spPr/>
    </dgm:pt>
    <dgm:pt modelId="{5DB50CD5-ED87-8244-A515-D20F6AD975D7}" type="pres">
      <dgm:prSet presAssocID="{4B183208-39A2-456F-8DD1-D1431E06AA49}" presName="spaceBetweenRectangles" presStyleCnt="0"/>
      <dgm:spPr/>
    </dgm:pt>
    <dgm:pt modelId="{5141BFD9-5A1C-9341-9471-B566E5A29EC7}" type="pres">
      <dgm:prSet presAssocID="{DEC6C1E7-92B4-403C-9BEB-F6FFD8F59AD9}" presName="parentLin" presStyleCnt="0"/>
      <dgm:spPr/>
    </dgm:pt>
    <dgm:pt modelId="{4AA05E0C-D731-AD41-ACC1-577B712FFF8F}" type="pres">
      <dgm:prSet presAssocID="{DEC6C1E7-92B4-403C-9BEB-F6FFD8F59AD9}" presName="parentLeftMargin" presStyleLbl="node1" presStyleIdx="3" presStyleCnt="5"/>
      <dgm:spPr/>
    </dgm:pt>
    <dgm:pt modelId="{1270CC7E-50C8-D345-A3C6-9051F0EA85E7}" type="pres">
      <dgm:prSet presAssocID="{DEC6C1E7-92B4-403C-9BEB-F6FFD8F59AD9}" presName="parentText" presStyleLbl="node1" presStyleIdx="4" presStyleCnt="5">
        <dgm:presLayoutVars>
          <dgm:chMax val="0"/>
          <dgm:bulletEnabled val="1"/>
        </dgm:presLayoutVars>
      </dgm:prSet>
      <dgm:spPr/>
    </dgm:pt>
    <dgm:pt modelId="{3E446CFF-737E-F34E-9854-9BDCD4643D56}" type="pres">
      <dgm:prSet presAssocID="{DEC6C1E7-92B4-403C-9BEB-F6FFD8F59AD9}" presName="negativeSpace" presStyleCnt="0"/>
      <dgm:spPr/>
    </dgm:pt>
    <dgm:pt modelId="{673CEEBD-F8C1-5B4E-A109-22A6CE506AC9}" type="pres">
      <dgm:prSet presAssocID="{DEC6C1E7-92B4-403C-9BEB-F6FFD8F59AD9}" presName="childText" presStyleLbl="conFgAcc1" presStyleIdx="4" presStyleCnt="5">
        <dgm:presLayoutVars>
          <dgm:bulletEnabled val="1"/>
        </dgm:presLayoutVars>
      </dgm:prSet>
      <dgm:spPr/>
    </dgm:pt>
  </dgm:ptLst>
  <dgm:cxnLst>
    <dgm:cxn modelId="{80ACF803-856F-2041-8A13-49EC5FD39A1F}" type="presOf" srcId="{20A0015E-1264-44DE-978E-8160E4301A3E}" destId="{EC5761B9-432D-B845-BB25-4DA429206C0C}" srcOrd="0" destOrd="0" presId="urn:microsoft.com/office/officeart/2005/8/layout/list1"/>
    <dgm:cxn modelId="{EFB52C0B-C5EC-4A96-B174-EA02CF66D936}" srcId="{DEC6C1E7-92B4-403C-9BEB-F6FFD8F59AD9}" destId="{EAFEA7FA-F820-4C65-9D8C-44FAA79FE739}" srcOrd="0" destOrd="0" parTransId="{0C5291A8-2953-4132-A67C-5901235E99AA}" sibTransId="{E0786ABA-085B-407E-B6FE-449A9A0C1844}"/>
    <dgm:cxn modelId="{A207310E-ACCB-114E-B7AD-7786A6F1EA1D}" type="presOf" srcId="{00FBA663-6BBE-0449-A9CF-35DCD088AE3F}" destId="{673CEEBD-F8C1-5B4E-A109-22A6CE506AC9}" srcOrd="0" destOrd="1" presId="urn:microsoft.com/office/officeart/2005/8/layout/list1"/>
    <dgm:cxn modelId="{724E420F-0B41-4F7C-85AF-46D56EF66B0A}" srcId="{4DC9D1D7-807F-4E1B-A88B-3E940426F1C5}" destId="{E9422FA7-3BFE-4771-9FE9-A519AC8AC5B8}" srcOrd="1" destOrd="0" parTransId="{FAF2038C-A103-495A-8BFC-11F04BD3CA17}" sibTransId="{5BE15535-BC0E-4A62-8532-E1ED8A3C740F}"/>
    <dgm:cxn modelId="{C73EDD15-AEB6-4163-B05B-3F464B048C28}" srcId="{F2011590-13C9-4BF6-97AB-5D2A054C7161}" destId="{40F95E73-E91B-4E91-A33E-8F3166A3CA44}" srcOrd="1" destOrd="0" parTransId="{05F9B6F9-A9DD-499E-85F1-3A632E58942D}" sibTransId="{C1DB76E6-2DBB-45E2-8ED8-761BF0151F0D}"/>
    <dgm:cxn modelId="{E221242C-4D0E-42CE-A7D4-59C3CD50E9CF}" srcId="{F2011590-13C9-4BF6-97AB-5D2A054C7161}" destId="{4DC9D1D7-807F-4E1B-A88B-3E940426F1C5}" srcOrd="3" destOrd="0" parTransId="{B628E349-A971-435F-A6D0-154F4FCD05CE}" sibTransId="{4B183208-39A2-456F-8DD1-D1431E06AA49}"/>
    <dgm:cxn modelId="{536CE138-64AC-2547-ACA0-BB43A9E72AEF}" srcId="{E9422FA7-3BFE-4771-9FE9-A519AC8AC5B8}" destId="{128ED690-E13B-8141-A59C-5A01EB3BDE05}" srcOrd="0" destOrd="0" parTransId="{B5A31114-E25F-D747-8860-0BCB638CA4C4}" sibTransId="{D771181E-DCF2-1144-A084-2F93BD0F12A1}"/>
    <dgm:cxn modelId="{C9166264-1CA5-4AAC-86DE-0BB3C506C728}" srcId="{F2011590-13C9-4BF6-97AB-5D2A054C7161}" destId="{20A0015E-1264-44DE-978E-8160E4301A3E}" srcOrd="0" destOrd="0" parTransId="{853B1517-6B72-44A9-A7AA-95073AF1DF6A}" sibTransId="{4743EB48-F038-4193-9EC7-E39158133563}"/>
    <dgm:cxn modelId="{A4495A66-ACDB-624F-8088-94C5363C3452}" type="presOf" srcId="{EAFEA7FA-F820-4C65-9D8C-44FAA79FE739}" destId="{673CEEBD-F8C1-5B4E-A109-22A6CE506AC9}" srcOrd="0" destOrd="0" presId="urn:microsoft.com/office/officeart/2005/8/layout/list1"/>
    <dgm:cxn modelId="{302ED26E-7FBC-AA43-B2B6-BFA409AFBEE2}" type="presOf" srcId="{7607EEF3-9B0E-429C-94DC-9A0CAF6E1903}" destId="{0D3CCCD1-5F8E-0E47-9623-9815B2677FF1}" srcOrd="0" destOrd="0" presId="urn:microsoft.com/office/officeart/2005/8/layout/list1"/>
    <dgm:cxn modelId="{C8271774-C358-A244-9D3A-440562A2A735}" type="presOf" srcId="{F3AEF110-F4B4-4C64-A88F-5563EA30F301}" destId="{A45773E9-729B-064A-BEF7-56635C22CA55}" srcOrd="0" destOrd="0" presId="urn:microsoft.com/office/officeart/2005/8/layout/list1"/>
    <dgm:cxn modelId="{93D3AB74-A214-A44C-986A-D335DA95268F}" type="presOf" srcId="{664B4BC6-215D-4969-BD43-2465ACF9D448}" destId="{F9771B48-C8C5-8841-9895-D04629100757}" srcOrd="0" destOrd="0" presId="urn:microsoft.com/office/officeart/2005/8/layout/list1"/>
    <dgm:cxn modelId="{CE814C80-0AA9-E147-A26D-4F47BACAE6F7}" type="presOf" srcId="{DEC6C1E7-92B4-403C-9BEB-F6FFD8F59AD9}" destId="{1270CC7E-50C8-D345-A3C6-9051F0EA85E7}" srcOrd="1" destOrd="0" presId="urn:microsoft.com/office/officeart/2005/8/layout/list1"/>
    <dgm:cxn modelId="{6220B384-216F-D444-9116-499EC6AD35F7}" type="presOf" srcId="{E9422FA7-3BFE-4771-9FE9-A519AC8AC5B8}" destId="{A45773E9-729B-064A-BEF7-56635C22CA55}" srcOrd="0" destOrd="1" presId="urn:microsoft.com/office/officeart/2005/8/layout/list1"/>
    <dgm:cxn modelId="{82C2FB84-A1C9-A341-8ACF-46C4D737471A}" type="presOf" srcId="{4DC9D1D7-807F-4E1B-A88B-3E940426F1C5}" destId="{EFF39500-15BB-F641-8D72-AF10741D4B83}" srcOrd="1" destOrd="0" presId="urn:microsoft.com/office/officeart/2005/8/layout/list1"/>
    <dgm:cxn modelId="{989AAC87-E8B9-4945-9BEA-9F05B01249DE}" type="presOf" srcId="{40F95E73-E91B-4E91-A33E-8F3166A3CA44}" destId="{8D925D53-4A12-BE4B-9A08-23AF56C77AD6}" srcOrd="0" destOrd="0" presId="urn:microsoft.com/office/officeart/2005/8/layout/list1"/>
    <dgm:cxn modelId="{6625388A-F49B-42B8-8188-8F6DFC6FB8F2}" srcId="{F2011590-13C9-4BF6-97AB-5D2A054C7161}" destId="{C1EBEC62-9C50-45DC-9BE2-6AB3CBE82861}" srcOrd="2" destOrd="0" parTransId="{9BB8F910-1462-4F4F-9E24-E5EE9EB2E373}" sibTransId="{B8F24099-BA8D-4684-932D-C9252F2A4E4A}"/>
    <dgm:cxn modelId="{E4AC8A8A-2FA6-0747-9633-A50EE7979730}" type="presOf" srcId="{128ED690-E13B-8141-A59C-5A01EB3BDE05}" destId="{A45773E9-729B-064A-BEF7-56635C22CA55}" srcOrd="0" destOrd="2" presId="urn:microsoft.com/office/officeart/2005/8/layout/list1"/>
    <dgm:cxn modelId="{C673D38D-E9D9-2C4C-A02B-CA1A3BA04D8A}" type="presOf" srcId="{40F95E73-E91B-4E91-A33E-8F3166A3CA44}" destId="{389DECAA-1DA4-2148-AB28-548AC80C4A70}" srcOrd="1" destOrd="0" presId="urn:microsoft.com/office/officeart/2005/8/layout/list1"/>
    <dgm:cxn modelId="{C689ED92-FE4F-6048-A429-DAA4034F15BF}" type="presOf" srcId="{C1EBEC62-9C50-45DC-9BE2-6AB3CBE82861}" destId="{C475D8B7-F068-3742-A2A0-C0AFD5782F8C}" srcOrd="1" destOrd="0" presId="urn:microsoft.com/office/officeart/2005/8/layout/list1"/>
    <dgm:cxn modelId="{13ECECA5-C7A8-40F5-A9D0-BDDA46DE66A2}" srcId="{40F95E73-E91B-4E91-A33E-8F3166A3CA44}" destId="{664B4BC6-215D-4969-BD43-2465ACF9D448}" srcOrd="0" destOrd="0" parTransId="{1DA4EC4F-BA76-4FA4-9669-3E2E71155688}" sibTransId="{693E3B6F-A3A0-49D7-A7CA-71C0FA1D5875}"/>
    <dgm:cxn modelId="{65DC68AE-A740-7742-92F2-278931B679DC}" type="presOf" srcId="{C1EBEC62-9C50-45DC-9BE2-6AB3CBE82861}" destId="{BC86203B-BDE6-5E42-8E99-69F293A10457}" srcOrd="0" destOrd="0" presId="urn:microsoft.com/office/officeart/2005/8/layout/list1"/>
    <dgm:cxn modelId="{A51FF5AE-9508-DA44-B234-47BAF2016ABE}" type="presOf" srcId="{20A0015E-1264-44DE-978E-8160E4301A3E}" destId="{CDDE68EE-BA79-A449-8AD9-9E4921D4B76C}" srcOrd="1" destOrd="0" presId="urn:microsoft.com/office/officeart/2005/8/layout/list1"/>
    <dgm:cxn modelId="{1395E9C0-FA31-7F4F-9AAE-A526F33511B2}" type="presOf" srcId="{F2011590-13C9-4BF6-97AB-5D2A054C7161}" destId="{1ED6E547-CDA1-F942-9092-8BD5AC70F5DD}" srcOrd="0" destOrd="0" presId="urn:microsoft.com/office/officeart/2005/8/layout/list1"/>
    <dgm:cxn modelId="{AF0521CC-B4BA-634F-AE43-5DA21766D5E3}" type="presOf" srcId="{4DC9D1D7-807F-4E1B-A88B-3E940426F1C5}" destId="{80F328AA-4F49-6C49-8021-E9624A554220}" srcOrd="0" destOrd="0" presId="urn:microsoft.com/office/officeart/2005/8/layout/list1"/>
    <dgm:cxn modelId="{D98C83D1-E921-0548-B527-061530F158D3}" type="presOf" srcId="{DEC6C1E7-92B4-403C-9BEB-F6FFD8F59AD9}" destId="{4AA05E0C-D731-AD41-ACC1-577B712FFF8F}" srcOrd="0" destOrd="0" presId="urn:microsoft.com/office/officeart/2005/8/layout/list1"/>
    <dgm:cxn modelId="{5198EED4-3E25-4D44-BBE4-99F20C48FEBE}" srcId="{F2011590-13C9-4BF6-97AB-5D2A054C7161}" destId="{DEC6C1E7-92B4-403C-9BEB-F6FFD8F59AD9}" srcOrd="4" destOrd="0" parTransId="{FCF5DA84-13F5-4ACE-866F-230894794398}" sibTransId="{0B768BFD-28F2-4E4E-88E7-48669717DA37}"/>
    <dgm:cxn modelId="{D4A4DCD7-A0CC-4DA4-BAF5-429C7A5B1AFA}" srcId="{4DC9D1D7-807F-4E1B-A88B-3E940426F1C5}" destId="{F3AEF110-F4B4-4C64-A88F-5563EA30F301}" srcOrd="0" destOrd="0" parTransId="{F01165D2-998C-400B-9113-145D38C3153E}" sibTransId="{CAD50EB3-0748-43BF-8D64-84B90D760B31}"/>
    <dgm:cxn modelId="{7D7156E4-ED5B-476A-9FF5-4E3DCD11407B}" srcId="{C1EBEC62-9C50-45DC-9BE2-6AB3CBE82861}" destId="{7607EEF3-9B0E-429C-94DC-9A0CAF6E1903}" srcOrd="0" destOrd="0" parTransId="{F955B0C4-53A1-4C90-8B03-13AE4FCEC3C6}" sibTransId="{8878E5CF-C235-4BC1-AD18-4FB41EEDD56B}"/>
    <dgm:cxn modelId="{DDC264E8-054C-9149-B7CD-821E7273C0ED}" srcId="{DEC6C1E7-92B4-403C-9BEB-F6FFD8F59AD9}" destId="{00FBA663-6BBE-0449-A9CF-35DCD088AE3F}" srcOrd="1" destOrd="0" parTransId="{4CD4A1B5-07FD-CD40-876A-470CEC222330}" sibTransId="{190A55F7-C501-6442-AEA7-4AC71F79A6C0}"/>
    <dgm:cxn modelId="{4C4B862F-8ADE-6A46-BC71-A189D8CD4272}" type="presParOf" srcId="{1ED6E547-CDA1-F942-9092-8BD5AC70F5DD}" destId="{5E2539FB-5DB0-204A-B997-40B8C60095F3}" srcOrd="0" destOrd="0" presId="urn:microsoft.com/office/officeart/2005/8/layout/list1"/>
    <dgm:cxn modelId="{90228B72-3669-DC4A-89D8-61D43BC0C464}" type="presParOf" srcId="{5E2539FB-5DB0-204A-B997-40B8C60095F3}" destId="{EC5761B9-432D-B845-BB25-4DA429206C0C}" srcOrd="0" destOrd="0" presId="urn:microsoft.com/office/officeart/2005/8/layout/list1"/>
    <dgm:cxn modelId="{544BFD31-325C-9D47-8508-EE02AAA6AC7F}" type="presParOf" srcId="{5E2539FB-5DB0-204A-B997-40B8C60095F3}" destId="{CDDE68EE-BA79-A449-8AD9-9E4921D4B76C}" srcOrd="1" destOrd="0" presId="urn:microsoft.com/office/officeart/2005/8/layout/list1"/>
    <dgm:cxn modelId="{2A9995AE-2353-8640-9EEE-0F2F000566CC}" type="presParOf" srcId="{1ED6E547-CDA1-F942-9092-8BD5AC70F5DD}" destId="{608AC9B4-A215-EB45-9F25-81D8F80CA741}" srcOrd="1" destOrd="0" presId="urn:microsoft.com/office/officeart/2005/8/layout/list1"/>
    <dgm:cxn modelId="{3AA01F61-FCFE-2C4D-8746-2F1AFAF9BF2D}" type="presParOf" srcId="{1ED6E547-CDA1-F942-9092-8BD5AC70F5DD}" destId="{CF45D394-7F37-C14D-9860-FF3153A0E415}" srcOrd="2" destOrd="0" presId="urn:microsoft.com/office/officeart/2005/8/layout/list1"/>
    <dgm:cxn modelId="{C4306B46-C61A-874A-8717-DBE41AD2A703}" type="presParOf" srcId="{1ED6E547-CDA1-F942-9092-8BD5AC70F5DD}" destId="{40B7B24A-EC67-4D4C-AF75-3F6B29C7D947}" srcOrd="3" destOrd="0" presId="urn:microsoft.com/office/officeart/2005/8/layout/list1"/>
    <dgm:cxn modelId="{34650EEC-D7B0-6D48-A7CC-B43DBDD3C746}" type="presParOf" srcId="{1ED6E547-CDA1-F942-9092-8BD5AC70F5DD}" destId="{B7BBE9C1-1AA8-9F48-8630-C9EA491CC6C9}" srcOrd="4" destOrd="0" presId="urn:microsoft.com/office/officeart/2005/8/layout/list1"/>
    <dgm:cxn modelId="{D6742942-95F9-8147-94E5-B3C89BEAE0B6}" type="presParOf" srcId="{B7BBE9C1-1AA8-9F48-8630-C9EA491CC6C9}" destId="{8D925D53-4A12-BE4B-9A08-23AF56C77AD6}" srcOrd="0" destOrd="0" presId="urn:microsoft.com/office/officeart/2005/8/layout/list1"/>
    <dgm:cxn modelId="{27AEC77F-8FED-2942-98DA-CA24CF4DA265}" type="presParOf" srcId="{B7BBE9C1-1AA8-9F48-8630-C9EA491CC6C9}" destId="{389DECAA-1DA4-2148-AB28-548AC80C4A70}" srcOrd="1" destOrd="0" presId="urn:microsoft.com/office/officeart/2005/8/layout/list1"/>
    <dgm:cxn modelId="{3DD90A89-34D5-2B48-82D8-6BCE9079DE99}" type="presParOf" srcId="{1ED6E547-CDA1-F942-9092-8BD5AC70F5DD}" destId="{2294B455-34CD-7D45-B9C8-88D06260A6A8}" srcOrd="5" destOrd="0" presId="urn:microsoft.com/office/officeart/2005/8/layout/list1"/>
    <dgm:cxn modelId="{7C392E92-BD34-4646-A096-F4897947EC58}" type="presParOf" srcId="{1ED6E547-CDA1-F942-9092-8BD5AC70F5DD}" destId="{F9771B48-C8C5-8841-9895-D04629100757}" srcOrd="6" destOrd="0" presId="urn:microsoft.com/office/officeart/2005/8/layout/list1"/>
    <dgm:cxn modelId="{76EA66ED-4C55-2C4F-B81D-994310BF70C8}" type="presParOf" srcId="{1ED6E547-CDA1-F942-9092-8BD5AC70F5DD}" destId="{0DEB64DE-357C-A444-B674-D05E680665FE}" srcOrd="7" destOrd="0" presId="urn:microsoft.com/office/officeart/2005/8/layout/list1"/>
    <dgm:cxn modelId="{D8640AE5-2DC8-584A-B113-FA03C90010F1}" type="presParOf" srcId="{1ED6E547-CDA1-F942-9092-8BD5AC70F5DD}" destId="{272CA987-7A32-014D-9B3A-61E7547F4DBE}" srcOrd="8" destOrd="0" presId="urn:microsoft.com/office/officeart/2005/8/layout/list1"/>
    <dgm:cxn modelId="{FD944ABF-D4A4-0148-B483-0495848C6699}" type="presParOf" srcId="{272CA987-7A32-014D-9B3A-61E7547F4DBE}" destId="{BC86203B-BDE6-5E42-8E99-69F293A10457}" srcOrd="0" destOrd="0" presId="urn:microsoft.com/office/officeart/2005/8/layout/list1"/>
    <dgm:cxn modelId="{06B846EB-96AD-BA48-A94B-BA78965683E3}" type="presParOf" srcId="{272CA987-7A32-014D-9B3A-61E7547F4DBE}" destId="{C475D8B7-F068-3742-A2A0-C0AFD5782F8C}" srcOrd="1" destOrd="0" presId="urn:microsoft.com/office/officeart/2005/8/layout/list1"/>
    <dgm:cxn modelId="{8C330387-86E7-EB41-947F-86D46719DD82}" type="presParOf" srcId="{1ED6E547-CDA1-F942-9092-8BD5AC70F5DD}" destId="{04940949-8BEB-D54A-B81F-BFC92C2465E7}" srcOrd="9" destOrd="0" presId="urn:microsoft.com/office/officeart/2005/8/layout/list1"/>
    <dgm:cxn modelId="{BC796B49-9C1A-8F4B-8EF4-185C05679BBA}" type="presParOf" srcId="{1ED6E547-CDA1-F942-9092-8BD5AC70F5DD}" destId="{0D3CCCD1-5F8E-0E47-9623-9815B2677FF1}" srcOrd="10" destOrd="0" presId="urn:microsoft.com/office/officeart/2005/8/layout/list1"/>
    <dgm:cxn modelId="{1A89EFAA-FCF0-6D4A-9675-62C994CEE393}" type="presParOf" srcId="{1ED6E547-CDA1-F942-9092-8BD5AC70F5DD}" destId="{C78E14B3-3585-5B4A-8E52-9FC47A0E6AEC}" srcOrd="11" destOrd="0" presId="urn:microsoft.com/office/officeart/2005/8/layout/list1"/>
    <dgm:cxn modelId="{5EB1C118-66D2-A149-9E34-5D2215433CFC}" type="presParOf" srcId="{1ED6E547-CDA1-F942-9092-8BD5AC70F5DD}" destId="{8B0917CA-2DB0-C241-978F-95B507E01C54}" srcOrd="12" destOrd="0" presId="urn:microsoft.com/office/officeart/2005/8/layout/list1"/>
    <dgm:cxn modelId="{C551ADEF-2161-CD4F-8090-826CF70430AC}" type="presParOf" srcId="{8B0917CA-2DB0-C241-978F-95B507E01C54}" destId="{80F328AA-4F49-6C49-8021-E9624A554220}" srcOrd="0" destOrd="0" presId="urn:microsoft.com/office/officeart/2005/8/layout/list1"/>
    <dgm:cxn modelId="{C6130B37-894D-C146-8A3A-D64CC1B8805E}" type="presParOf" srcId="{8B0917CA-2DB0-C241-978F-95B507E01C54}" destId="{EFF39500-15BB-F641-8D72-AF10741D4B83}" srcOrd="1" destOrd="0" presId="urn:microsoft.com/office/officeart/2005/8/layout/list1"/>
    <dgm:cxn modelId="{FDD2A000-6A41-5740-BA2E-F2E6FE92BB9C}" type="presParOf" srcId="{1ED6E547-CDA1-F942-9092-8BD5AC70F5DD}" destId="{76FF0A2E-160A-AC45-AAE3-F06844F0123D}" srcOrd="13" destOrd="0" presId="urn:microsoft.com/office/officeart/2005/8/layout/list1"/>
    <dgm:cxn modelId="{0FBD8DF8-F921-E44C-B6E4-EA28E4EDF28B}" type="presParOf" srcId="{1ED6E547-CDA1-F942-9092-8BD5AC70F5DD}" destId="{A45773E9-729B-064A-BEF7-56635C22CA55}" srcOrd="14" destOrd="0" presId="urn:microsoft.com/office/officeart/2005/8/layout/list1"/>
    <dgm:cxn modelId="{7ECD4DF1-0A32-FF41-898A-45E3A037BB0C}" type="presParOf" srcId="{1ED6E547-CDA1-F942-9092-8BD5AC70F5DD}" destId="{5DB50CD5-ED87-8244-A515-D20F6AD975D7}" srcOrd="15" destOrd="0" presId="urn:microsoft.com/office/officeart/2005/8/layout/list1"/>
    <dgm:cxn modelId="{218BC04E-90AD-454D-B5A6-A9B0522CCCE0}" type="presParOf" srcId="{1ED6E547-CDA1-F942-9092-8BD5AC70F5DD}" destId="{5141BFD9-5A1C-9341-9471-B566E5A29EC7}" srcOrd="16" destOrd="0" presId="urn:microsoft.com/office/officeart/2005/8/layout/list1"/>
    <dgm:cxn modelId="{2DB12884-F9C4-2844-A82D-A5824807D084}" type="presParOf" srcId="{5141BFD9-5A1C-9341-9471-B566E5A29EC7}" destId="{4AA05E0C-D731-AD41-ACC1-577B712FFF8F}" srcOrd="0" destOrd="0" presId="urn:microsoft.com/office/officeart/2005/8/layout/list1"/>
    <dgm:cxn modelId="{C0F568E8-9A11-8F4E-9F80-CAEB4072556F}" type="presParOf" srcId="{5141BFD9-5A1C-9341-9471-B566E5A29EC7}" destId="{1270CC7E-50C8-D345-A3C6-9051F0EA85E7}" srcOrd="1" destOrd="0" presId="urn:microsoft.com/office/officeart/2005/8/layout/list1"/>
    <dgm:cxn modelId="{9DB88B5A-7155-5846-9B18-411B33C31E4C}" type="presParOf" srcId="{1ED6E547-CDA1-F942-9092-8BD5AC70F5DD}" destId="{3E446CFF-737E-F34E-9854-9BDCD4643D56}" srcOrd="17" destOrd="0" presId="urn:microsoft.com/office/officeart/2005/8/layout/list1"/>
    <dgm:cxn modelId="{D4AF88BF-578D-E34B-ADAD-6149C4C4DFCF}" type="presParOf" srcId="{1ED6E547-CDA1-F942-9092-8BD5AC70F5DD}" destId="{673CEEBD-F8C1-5B4E-A109-22A6CE506AC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0EAA-91DB-254A-8156-0AFF01E1B3D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GB"/>
        </a:p>
      </dgm:t>
    </dgm:pt>
    <dgm:pt modelId="{88A99AE3-0C12-7140-AC11-332B8FBA4B9F}">
      <dgm:prSet/>
      <dgm:spPr>
        <a:gradFill rotWithShape="0">
          <a:gsLst>
            <a:gs pos="0">
              <a:srgbClr val="182C4E"/>
            </a:gs>
            <a:gs pos="50000">
              <a:schemeClr val="accent5">
                <a:lumMod val="75000"/>
              </a:schemeClr>
            </a:gs>
            <a:gs pos="100000">
              <a:srgbClr val="244073"/>
            </a:gs>
          </a:gsLst>
        </a:gradFill>
      </dgm:spPr>
      <dgm:t>
        <a:bodyPr/>
        <a:lstStyle/>
        <a:p>
          <a:r>
            <a:rPr lang="en-US"/>
            <a:t>WordNet:</a:t>
          </a:r>
          <a:endParaRPr lang="en-GR"/>
        </a:p>
      </dgm:t>
    </dgm:pt>
    <dgm:pt modelId="{8F8780B2-DE50-4942-A361-36CE4278B0B6}" type="parTrans" cxnId="{6006E7FD-506F-8D42-9EBE-1A23F9A694AA}">
      <dgm:prSet/>
      <dgm:spPr/>
      <dgm:t>
        <a:bodyPr/>
        <a:lstStyle/>
        <a:p>
          <a:endParaRPr lang="en-GB"/>
        </a:p>
      </dgm:t>
    </dgm:pt>
    <dgm:pt modelId="{A8B7F1FA-2128-EC4B-AC81-6BECCE439702}" type="sibTrans" cxnId="{6006E7FD-506F-8D42-9EBE-1A23F9A694AA}">
      <dgm:prSet/>
      <dgm:spPr/>
      <dgm:t>
        <a:bodyPr/>
        <a:lstStyle/>
        <a:p>
          <a:endParaRPr lang="en-GB"/>
        </a:p>
      </dgm:t>
    </dgm:pt>
    <dgm:pt modelId="{49BBB85B-CD34-044F-9FC1-A6FE3BE9E26A}">
      <dgm:prSet/>
      <dgm:spPr/>
      <dgm:t>
        <a:bodyPr/>
        <a:lstStyle/>
        <a:p>
          <a:r>
            <a:rPr lang="en-US" dirty="0"/>
            <a:t>Our unsupervised system performs better than any other unsupervised algorithm in all datasets</a:t>
          </a:r>
          <a:endParaRPr lang="en-GR" dirty="0"/>
        </a:p>
      </dgm:t>
    </dgm:pt>
    <dgm:pt modelId="{8A9E1999-C64E-EF45-8079-EE78C558A382}" type="parTrans" cxnId="{2BEBB7CA-070C-D942-88DD-584BB0AFD24B}">
      <dgm:prSet/>
      <dgm:spPr/>
      <dgm:t>
        <a:bodyPr/>
        <a:lstStyle/>
        <a:p>
          <a:endParaRPr lang="en-GB"/>
        </a:p>
      </dgm:t>
    </dgm:pt>
    <dgm:pt modelId="{09D73460-D246-8D4F-86D0-3DC5F1140689}" type="sibTrans" cxnId="{2BEBB7CA-070C-D942-88DD-584BB0AFD24B}">
      <dgm:prSet/>
      <dgm:spPr/>
      <dgm:t>
        <a:bodyPr/>
        <a:lstStyle/>
        <a:p>
          <a:endParaRPr lang="en-GB"/>
        </a:p>
      </dgm:t>
    </dgm:pt>
    <dgm:pt modelId="{E5C8B0E4-5CAD-1743-9198-DF58666051A2}">
      <dgm:prSet/>
      <dgm:spPr/>
      <dgm:t>
        <a:bodyPr/>
        <a:lstStyle/>
        <a:p>
          <a:r>
            <a:rPr lang="en-US" dirty="0"/>
            <a:t>The performance of our system is more stable on the four datasets</a:t>
          </a:r>
          <a:endParaRPr lang="en-GR" dirty="0"/>
        </a:p>
      </dgm:t>
    </dgm:pt>
    <dgm:pt modelId="{DD52E3ED-23C2-554E-833D-AD4E62D444C4}" type="parTrans" cxnId="{F66660B6-50C9-ED41-B880-092ADB496576}">
      <dgm:prSet/>
      <dgm:spPr/>
      <dgm:t>
        <a:bodyPr/>
        <a:lstStyle/>
        <a:p>
          <a:endParaRPr lang="en-GB"/>
        </a:p>
      </dgm:t>
    </dgm:pt>
    <dgm:pt modelId="{B2E4135A-7DDF-DD43-AB5F-55C5D3ACC960}" type="sibTrans" cxnId="{F66660B6-50C9-ED41-B880-092ADB496576}">
      <dgm:prSet/>
      <dgm:spPr/>
      <dgm:t>
        <a:bodyPr/>
        <a:lstStyle/>
        <a:p>
          <a:endParaRPr lang="en-GB"/>
        </a:p>
      </dgm:t>
    </dgm:pt>
    <dgm:pt modelId="{FC849399-1C56-184D-95DA-B39954D8D949}">
      <dgm:prSet/>
      <dgm:spPr/>
      <dgm:t>
        <a:bodyPr/>
        <a:lstStyle/>
        <a:p>
          <a:r>
            <a:rPr lang="en-US" dirty="0"/>
            <a:t>The comparison with semi-supervised systems shows that our system always performs better than the most frequent sense heuristic when we use information from sense-labeled corpora</a:t>
          </a:r>
          <a:endParaRPr lang="en-GR" dirty="0"/>
        </a:p>
      </dgm:t>
    </dgm:pt>
    <dgm:pt modelId="{67A86E9E-EF9E-0744-A901-B2979AD45206}" type="parTrans" cxnId="{54F2F2FD-6D36-E84A-8619-6C0532AEAF87}">
      <dgm:prSet/>
      <dgm:spPr/>
      <dgm:t>
        <a:bodyPr/>
        <a:lstStyle/>
        <a:p>
          <a:endParaRPr lang="en-GB"/>
        </a:p>
      </dgm:t>
    </dgm:pt>
    <dgm:pt modelId="{E346390A-6CEE-FE4D-A547-1FB5A2214891}" type="sibTrans" cxnId="{54F2F2FD-6D36-E84A-8619-6C0532AEAF87}">
      <dgm:prSet/>
      <dgm:spPr/>
      <dgm:t>
        <a:bodyPr/>
        <a:lstStyle/>
        <a:p>
          <a:endParaRPr lang="en-GB"/>
        </a:p>
      </dgm:t>
    </dgm:pt>
    <dgm:pt modelId="{4D9E29CE-C24F-9044-BB3A-124354B76EEC}">
      <dgm:prSet/>
      <dgm:spPr>
        <a:gradFill rotWithShape="0">
          <a:gsLst>
            <a:gs pos="0">
              <a:srgbClr val="182C4E"/>
            </a:gs>
            <a:gs pos="50000">
              <a:schemeClr val="accent5">
                <a:lumMod val="75000"/>
              </a:schemeClr>
            </a:gs>
            <a:gs pos="100000">
              <a:srgbClr val="244073"/>
            </a:gs>
          </a:gsLst>
        </a:gradFill>
      </dgm:spPr>
      <dgm:t>
        <a:bodyPr/>
        <a:lstStyle/>
        <a:p>
          <a:r>
            <a:rPr lang="en-US"/>
            <a:t>BabelNet: </a:t>
          </a:r>
          <a:endParaRPr lang="en-GR"/>
        </a:p>
      </dgm:t>
    </dgm:pt>
    <dgm:pt modelId="{869C3D4F-E3C8-C84A-8BC1-E7EBFE90807D}" type="parTrans" cxnId="{ADC38E79-8DEA-0C49-BEEB-387798F9F8D2}">
      <dgm:prSet/>
      <dgm:spPr/>
      <dgm:t>
        <a:bodyPr/>
        <a:lstStyle/>
        <a:p>
          <a:endParaRPr lang="en-GB"/>
        </a:p>
      </dgm:t>
    </dgm:pt>
    <dgm:pt modelId="{53A0720B-96C2-8B4E-8353-BF763C847E20}" type="sibTrans" cxnId="{ADC38E79-8DEA-0C49-BEEB-387798F9F8D2}">
      <dgm:prSet/>
      <dgm:spPr/>
      <dgm:t>
        <a:bodyPr/>
        <a:lstStyle/>
        <a:p>
          <a:endParaRPr lang="en-GB"/>
        </a:p>
      </dgm:t>
    </dgm:pt>
    <dgm:pt modelId="{E4571568-97CE-184D-8CB0-B90F65EBEB90}">
      <dgm:prSet/>
      <dgm:spPr/>
      <dgm:t>
        <a:bodyPr/>
        <a:lstStyle/>
        <a:p>
          <a:r>
            <a:rPr lang="en-US"/>
            <a:t>The performance of our system is close to the results obtained with Babelfy on S13 and substantially higher on KORE50</a:t>
          </a:r>
          <a:endParaRPr lang="en-GR"/>
        </a:p>
      </dgm:t>
    </dgm:pt>
    <dgm:pt modelId="{CA09FC1B-BE39-9243-B206-482AC7B2ACA2}" type="parTrans" cxnId="{6906D1DC-C283-9648-9952-4FD3E4701C32}">
      <dgm:prSet/>
      <dgm:spPr/>
      <dgm:t>
        <a:bodyPr/>
        <a:lstStyle/>
        <a:p>
          <a:endParaRPr lang="en-GB"/>
        </a:p>
      </dgm:t>
    </dgm:pt>
    <dgm:pt modelId="{D1A8356B-3B05-BC4F-96FF-2E2A29CCB92A}" type="sibTrans" cxnId="{6906D1DC-C283-9648-9952-4FD3E4701C32}">
      <dgm:prSet/>
      <dgm:spPr/>
      <dgm:t>
        <a:bodyPr/>
        <a:lstStyle/>
        <a:p>
          <a:endParaRPr lang="en-GB"/>
        </a:p>
      </dgm:t>
    </dgm:pt>
    <dgm:pt modelId="{0065F6D9-1E12-BD4A-B030-38EAF6F00ED3}">
      <dgm:prSet/>
      <dgm:spPr/>
      <dgm:t>
        <a:bodyPr/>
        <a:lstStyle/>
        <a:p>
          <a:r>
            <a:rPr lang="en-US" dirty="0"/>
            <a:t>It is also difficult to exploit distributional information on this data set because the sentences are short and, in many cases, cryptic. </a:t>
          </a:r>
          <a:endParaRPr lang="en-GR" dirty="0"/>
        </a:p>
      </dgm:t>
    </dgm:pt>
    <dgm:pt modelId="{270F25F9-E627-D142-B62F-C4E75AA5180B}" type="parTrans" cxnId="{DECD7D76-4B60-CF41-B6F9-6CF4F70DB539}">
      <dgm:prSet/>
      <dgm:spPr/>
      <dgm:t>
        <a:bodyPr/>
        <a:lstStyle/>
        <a:p>
          <a:endParaRPr lang="en-GB"/>
        </a:p>
      </dgm:t>
    </dgm:pt>
    <dgm:pt modelId="{9CCD6367-B372-2D45-B507-361D446536EF}" type="sibTrans" cxnId="{DECD7D76-4B60-CF41-B6F9-6CF4F70DB539}">
      <dgm:prSet/>
      <dgm:spPr/>
      <dgm:t>
        <a:bodyPr/>
        <a:lstStyle/>
        <a:p>
          <a:endParaRPr lang="en-GB"/>
        </a:p>
      </dgm:t>
    </dgm:pt>
    <dgm:pt modelId="{A4797019-5AF7-6041-9842-9B4B3871F1B4}" type="pres">
      <dgm:prSet presAssocID="{55DE0EAA-91DB-254A-8156-0AFF01E1B3D7}" presName="linear" presStyleCnt="0">
        <dgm:presLayoutVars>
          <dgm:dir/>
          <dgm:animLvl val="lvl"/>
          <dgm:resizeHandles val="exact"/>
        </dgm:presLayoutVars>
      </dgm:prSet>
      <dgm:spPr/>
    </dgm:pt>
    <dgm:pt modelId="{00E64E3E-0CE3-2445-9BA8-6CC37431E8F7}" type="pres">
      <dgm:prSet presAssocID="{88A99AE3-0C12-7140-AC11-332B8FBA4B9F}" presName="parentLin" presStyleCnt="0"/>
      <dgm:spPr/>
    </dgm:pt>
    <dgm:pt modelId="{623D6311-8263-474E-AD56-8D722D39F91D}" type="pres">
      <dgm:prSet presAssocID="{88A99AE3-0C12-7140-AC11-332B8FBA4B9F}" presName="parentLeftMargin" presStyleLbl="node1" presStyleIdx="0" presStyleCnt="2"/>
      <dgm:spPr/>
    </dgm:pt>
    <dgm:pt modelId="{4443D7BC-B182-834D-A588-F03AAF3D9539}" type="pres">
      <dgm:prSet presAssocID="{88A99AE3-0C12-7140-AC11-332B8FBA4B9F}" presName="parentText" presStyleLbl="node1" presStyleIdx="0" presStyleCnt="2">
        <dgm:presLayoutVars>
          <dgm:chMax val="0"/>
          <dgm:bulletEnabled val="1"/>
        </dgm:presLayoutVars>
      </dgm:prSet>
      <dgm:spPr/>
    </dgm:pt>
    <dgm:pt modelId="{76833331-029F-3644-BDCD-2D3EA0C86650}" type="pres">
      <dgm:prSet presAssocID="{88A99AE3-0C12-7140-AC11-332B8FBA4B9F}" presName="negativeSpace" presStyleCnt="0"/>
      <dgm:spPr/>
    </dgm:pt>
    <dgm:pt modelId="{279CEBA3-AFD6-5A42-9FB5-7B68A448901C}" type="pres">
      <dgm:prSet presAssocID="{88A99AE3-0C12-7140-AC11-332B8FBA4B9F}" presName="childText" presStyleLbl="conFgAcc1" presStyleIdx="0" presStyleCnt="2">
        <dgm:presLayoutVars>
          <dgm:bulletEnabled val="1"/>
        </dgm:presLayoutVars>
      </dgm:prSet>
      <dgm:spPr/>
    </dgm:pt>
    <dgm:pt modelId="{0D7F2AA7-B2E7-F048-A088-9DC27D9A2731}" type="pres">
      <dgm:prSet presAssocID="{A8B7F1FA-2128-EC4B-AC81-6BECCE439702}" presName="spaceBetweenRectangles" presStyleCnt="0"/>
      <dgm:spPr/>
    </dgm:pt>
    <dgm:pt modelId="{062BE8D1-6CA6-8345-9F2C-0EA531FE7F94}" type="pres">
      <dgm:prSet presAssocID="{4D9E29CE-C24F-9044-BB3A-124354B76EEC}" presName="parentLin" presStyleCnt="0"/>
      <dgm:spPr/>
    </dgm:pt>
    <dgm:pt modelId="{CB950BAE-9BA9-F942-B478-2663CC73BF21}" type="pres">
      <dgm:prSet presAssocID="{4D9E29CE-C24F-9044-BB3A-124354B76EEC}" presName="parentLeftMargin" presStyleLbl="node1" presStyleIdx="0" presStyleCnt="2"/>
      <dgm:spPr/>
    </dgm:pt>
    <dgm:pt modelId="{36FB3ABF-EFD2-7241-8728-CA42F826140F}" type="pres">
      <dgm:prSet presAssocID="{4D9E29CE-C24F-9044-BB3A-124354B76EEC}" presName="parentText" presStyleLbl="node1" presStyleIdx="1" presStyleCnt="2">
        <dgm:presLayoutVars>
          <dgm:chMax val="0"/>
          <dgm:bulletEnabled val="1"/>
        </dgm:presLayoutVars>
      </dgm:prSet>
      <dgm:spPr/>
    </dgm:pt>
    <dgm:pt modelId="{1C4E0A40-9614-3545-93D4-C32F621AA5FA}" type="pres">
      <dgm:prSet presAssocID="{4D9E29CE-C24F-9044-BB3A-124354B76EEC}" presName="negativeSpace" presStyleCnt="0"/>
      <dgm:spPr/>
    </dgm:pt>
    <dgm:pt modelId="{7AE2683C-5940-8F49-96FE-34B4F9ED052C}" type="pres">
      <dgm:prSet presAssocID="{4D9E29CE-C24F-9044-BB3A-124354B76EEC}" presName="childText" presStyleLbl="conFgAcc1" presStyleIdx="1" presStyleCnt="2">
        <dgm:presLayoutVars>
          <dgm:bulletEnabled val="1"/>
        </dgm:presLayoutVars>
      </dgm:prSet>
      <dgm:spPr/>
    </dgm:pt>
  </dgm:ptLst>
  <dgm:cxnLst>
    <dgm:cxn modelId="{164EA50B-7D1A-484C-90A4-FC8F339540D9}" type="presOf" srcId="{4D9E29CE-C24F-9044-BB3A-124354B76EEC}" destId="{CB950BAE-9BA9-F942-B478-2663CC73BF21}" srcOrd="0" destOrd="0" presId="urn:microsoft.com/office/officeart/2005/8/layout/list1"/>
    <dgm:cxn modelId="{12331B1B-F89A-E44A-89A1-648DE8EC5697}" type="presOf" srcId="{E5C8B0E4-5CAD-1743-9198-DF58666051A2}" destId="{279CEBA3-AFD6-5A42-9FB5-7B68A448901C}" srcOrd="0" destOrd="1" presId="urn:microsoft.com/office/officeart/2005/8/layout/list1"/>
    <dgm:cxn modelId="{8E68A634-98E8-3948-B307-95659662FC5B}" type="presOf" srcId="{FC849399-1C56-184D-95DA-B39954D8D949}" destId="{279CEBA3-AFD6-5A42-9FB5-7B68A448901C}" srcOrd="0" destOrd="2" presId="urn:microsoft.com/office/officeart/2005/8/layout/list1"/>
    <dgm:cxn modelId="{D8C13775-7AF0-E84E-BC65-AD89D7E8025C}" type="presOf" srcId="{4D9E29CE-C24F-9044-BB3A-124354B76EEC}" destId="{36FB3ABF-EFD2-7241-8728-CA42F826140F}" srcOrd="1" destOrd="0" presId="urn:microsoft.com/office/officeart/2005/8/layout/list1"/>
    <dgm:cxn modelId="{DECD7D76-4B60-CF41-B6F9-6CF4F70DB539}" srcId="{4D9E29CE-C24F-9044-BB3A-124354B76EEC}" destId="{0065F6D9-1E12-BD4A-B030-38EAF6F00ED3}" srcOrd="1" destOrd="0" parTransId="{270F25F9-E627-D142-B62F-C4E75AA5180B}" sibTransId="{9CCD6367-B372-2D45-B507-361D446536EF}"/>
    <dgm:cxn modelId="{ADC38E79-8DEA-0C49-BEEB-387798F9F8D2}" srcId="{55DE0EAA-91DB-254A-8156-0AFF01E1B3D7}" destId="{4D9E29CE-C24F-9044-BB3A-124354B76EEC}" srcOrd="1" destOrd="0" parTransId="{869C3D4F-E3C8-C84A-8BC1-E7EBFE90807D}" sibTransId="{53A0720B-96C2-8B4E-8353-BF763C847E20}"/>
    <dgm:cxn modelId="{A6E1669D-6CD1-344F-86DE-9C6A51FA7F6E}" type="presOf" srcId="{E4571568-97CE-184D-8CB0-B90F65EBEB90}" destId="{7AE2683C-5940-8F49-96FE-34B4F9ED052C}" srcOrd="0" destOrd="0" presId="urn:microsoft.com/office/officeart/2005/8/layout/list1"/>
    <dgm:cxn modelId="{47DC7BA4-37CB-5A4F-85D3-17E3B3C97C36}" type="presOf" srcId="{55DE0EAA-91DB-254A-8156-0AFF01E1B3D7}" destId="{A4797019-5AF7-6041-9842-9B4B3871F1B4}" srcOrd="0" destOrd="0" presId="urn:microsoft.com/office/officeart/2005/8/layout/list1"/>
    <dgm:cxn modelId="{3BD353B0-C495-194C-9003-AACC745E85F8}" type="presOf" srcId="{0065F6D9-1E12-BD4A-B030-38EAF6F00ED3}" destId="{7AE2683C-5940-8F49-96FE-34B4F9ED052C}" srcOrd="0" destOrd="1" presId="urn:microsoft.com/office/officeart/2005/8/layout/list1"/>
    <dgm:cxn modelId="{FD7BBBB3-3B65-4D47-88FE-9EADFAA4DDBC}" type="presOf" srcId="{49BBB85B-CD34-044F-9FC1-A6FE3BE9E26A}" destId="{279CEBA3-AFD6-5A42-9FB5-7B68A448901C}" srcOrd="0" destOrd="0" presId="urn:microsoft.com/office/officeart/2005/8/layout/list1"/>
    <dgm:cxn modelId="{F66660B6-50C9-ED41-B880-092ADB496576}" srcId="{88A99AE3-0C12-7140-AC11-332B8FBA4B9F}" destId="{E5C8B0E4-5CAD-1743-9198-DF58666051A2}" srcOrd="1" destOrd="0" parTransId="{DD52E3ED-23C2-554E-833D-AD4E62D444C4}" sibTransId="{B2E4135A-7DDF-DD43-AB5F-55C5D3ACC960}"/>
    <dgm:cxn modelId="{6B83C3C4-101E-B344-971C-1B1C31945414}" type="presOf" srcId="{88A99AE3-0C12-7140-AC11-332B8FBA4B9F}" destId="{623D6311-8263-474E-AD56-8D722D39F91D}" srcOrd="0" destOrd="0" presId="urn:microsoft.com/office/officeart/2005/8/layout/list1"/>
    <dgm:cxn modelId="{2BEBB7CA-070C-D942-88DD-584BB0AFD24B}" srcId="{88A99AE3-0C12-7140-AC11-332B8FBA4B9F}" destId="{49BBB85B-CD34-044F-9FC1-A6FE3BE9E26A}" srcOrd="0" destOrd="0" parTransId="{8A9E1999-C64E-EF45-8079-EE78C558A382}" sibTransId="{09D73460-D246-8D4F-86D0-3DC5F1140689}"/>
    <dgm:cxn modelId="{6906D1DC-C283-9648-9952-4FD3E4701C32}" srcId="{4D9E29CE-C24F-9044-BB3A-124354B76EEC}" destId="{E4571568-97CE-184D-8CB0-B90F65EBEB90}" srcOrd="0" destOrd="0" parTransId="{CA09FC1B-BE39-9243-B206-482AC7B2ACA2}" sibTransId="{D1A8356B-3B05-BC4F-96FF-2E2A29CCB92A}"/>
    <dgm:cxn modelId="{EB214CE6-0275-2846-BF99-CD73B9F39337}" type="presOf" srcId="{88A99AE3-0C12-7140-AC11-332B8FBA4B9F}" destId="{4443D7BC-B182-834D-A588-F03AAF3D9539}" srcOrd="1" destOrd="0" presId="urn:microsoft.com/office/officeart/2005/8/layout/list1"/>
    <dgm:cxn modelId="{6006E7FD-506F-8D42-9EBE-1A23F9A694AA}" srcId="{55DE0EAA-91DB-254A-8156-0AFF01E1B3D7}" destId="{88A99AE3-0C12-7140-AC11-332B8FBA4B9F}" srcOrd="0" destOrd="0" parTransId="{8F8780B2-DE50-4942-A361-36CE4278B0B6}" sibTransId="{A8B7F1FA-2128-EC4B-AC81-6BECCE439702}"/>
    <dgm:cxn modelId="{54F2F2FD-6D36-E84A-8619-6C0532AEAF87}" srcId="{88A99AE3-0C12-7140-AC11-332B8FBA4B9F}" destId="{FC849399-1C56-184D-95DA-B39954D8D949}" srcOrd="2" destOrd="0" parTransId="{67A86E9E-EF9E-0744-A901-B2979AD45206}" sibTransId="{E346390A-6CEE-FE4D-A547-1FB5A2214891}"/>
    <dgm:cxn modelId="{FE828F91-2C9B-7345-8688-67E8FE38DF00}" type="presParOf" srcId="{A4797019-5AF7-6041-9842-9B4B3871F1B4}" destId="{00E64E3E-0CE3-2445-9BA8-6CC37431E8F7}" srcOrd="0" destOrd="0" presId="urn:microsoft.com/office/officeart/2005/8/layout/list1"/>
    <dgm:cxn modelId="{4B645E4F-D422-E846-9C22-E338EC4C19C9}" type="presParOf" srcId="{00E64E3E-0CE3-2445-9BA8-6CC37431E8F7}" destId="{623D6311-8263-474E-AD56-8D722D39F91D}" srcOrd="0" destOrd="0" presId="urn:microsoft.com/office/officeart/2005/8/layout/list1"/>
    <dgm:cxn modelId="{CE995D50-7E5F-1A43-A595-28C6206FD57D}" type="presParOf" srcId="{00E64E3E-0CE3-2445-9BA8-6CC37431E8F7}" destId="{4443D7BC-B182-834D-A588-F03AAF3D9539}" srcOrd="1" destOrd="0" presId="urn:microsoft.com/office/officeart/2005/8/layout/list1"/>
    <dgm:cxn modelId="{1D675C60-21B0-5940-83C2-908697A35EC7}" type="presParOf" srcId="{A4797019-5AF7-6041-9842-9B4B3871F1B4}" destId="{76833331-029F-3644-BDCD-2D3EA0C86650}" srcOrd="1" destOrd="0" presId="urn:microsoft.com/office/officeart/2005/8/layout/list1"/>
    <dgm:cxn modelId="{33C6A344-A37A-C84F-A0D7-DE0903ED70F1}" type="presParOf" srcId="{A4797019-5AF7-6041-9842-9B4B3871F1B4}" destId="{279CEBA3-AFD6-5A42-9FB5-7B68A448901C}" srcOrd="2" destOrd="0" presId="urn:microsoft.com/office/officeart/2005/8/layout/list1"/>
    <dgm:cxn modelId="{9520F433-0919-8944-B6DE-1A89C8E80529}" type="presParOf" srcId="{A4797019-5AF7-6041-9842-9B4B3871F1B4}" destId="{0D7F2AA7-B2E7-F048-A088-9DC27D9A2731}" srcOrd="3" destOrd="0" presId="urn:microsoft.com/office/officeart/2005/8/layout/list1"/>
    <dgm:cxn modelId="{2984E6B9-81A9-F240-B4D9-9F7AFCECA009}" type="presParOf" srcId="{A4797019-5AF7-6041-9842-9B4B3871F1B4}" destId="{062BE8D1-6CA6-8345-9F2C-0EA531FE7F94}" srcOrd="4" destOrd="0" presId="urn:microsoft.com/office/officeart/2005/8/layout/list1"/>
    <dgm:cxn modelId="{BAB53AA4-3F83-8A4D-95F1-02AAE2EDE3DA}" type="presParOf" srcId="{062BE8D1-6CA6-8345-9F2C-0EA531FE7F94}" destId="{CB950BAE-9BA9-F942-B478-2663CC73BF21}" srcOrd="0" destOrd="0" presId="urn:microsoft.com/office/officeart/2005/8/layout/list1"/>
    <dgm:cxn modelId="{9081C86B-8821-2B46-B4B6-0B9AAF947070}" type="presParOf" srcId="{062BE8D1-6CA6-8345-9F2C-0EA531FE7F94}" destId="{36FB3ABF-EFD2-7241-8728-CA42F826140F}" srcOrd="1" destOrd="0" presId="urn:microsoft.com/office/officeart/2005/8/layout/list1"/>
    <dgm:cxn modelId="{C87D4C51-EF26-9042-9297-96C530125769}" type="presParOf" srcId="{A4797019-5AF7-6041-9842-9B4B3871F1B4}" destId="{1C4E0A40-9614-3545-93D4-C32F621AA5FA}" srcOrd="5" destOrd="0" presId="urn:microsoft.com/office/officeart/2005/8/layout/list1"/>
    <dgm:cxn modelId="{DAF96F31-5ECA-E44D-8D2F-18F10F1B1E7D}" type="presParOf" srcId="{A4797019-5AF7-6041-9842-9B4B3871F1B4}" destId="{7AE2683C-5940-8F49-96FE-34B4F9ED05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12EEF6-7745-4360-B1FC-17DCA3496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06344-D175-45A9-95F0-65D298976560}">
      <dgm:prSet/>
      <dgm:spPr/>
      <dgm:t>
        <a:bodyPr/>
        <a:lstStyle/>
        <a:p>
          <a:pPr>
            <a:lnSpc>
              <a:spcPct val="100000"/>
            </a:lnSpc>
          </a:pPr>
          <a:r>
            <a:rPr lang="en-US" b="0" dirty="0"/>
            <a:t>A new method for WSD</a:t>
          </a:r>
        </a:p>
      </dgm:t>
    </dgm:pt>
    <dgm:pt modelId="{C16DBCAB-F6D2-450F-A9F0-542CA72B0CF3}" type="parTrans" cxnId="{E327C9D8-A905-4BCB-9DDE-6BC762EA44E2}">
      <dgm:prSet/>
      <dgm:spPr/>
      <dgm:t>
        <a:bodyPr/>
        <a:lstStyle/>
        <a:p>
          <a:endParaRPr lang="en-US"/>
        </a:p>
      </dgm:t>
    </dgm:pt>
    <dgm:pt modelId="{ADCABA05-8F26-4DC2-8FDE-7B444EEFED45}" type="sibTrans" cxnId="{E327C9D8-A905-4BCB-9DDE-6BC762EA44E2}">
      <dgm:prSet/>
      <dgm:spPr/>
      <dgm:t>
        <a:bodyPr/>
        <a:lstStyle/>
        <a:p>
          <a:endParaRPr lang="en-US"/>
        </a:p>
      </dgm:t>
    </dgm:pt>
    <dgm:pt modelId="{06C30820-68EA-4DCC-9541-1B1895952B8C}">
      <dgm:prSet/>
      <dgm:spPr/>
      <dgm:t>
        <a:bodyPr/>
        <a:lstStyle/>
        <a:p>
          <a:pPr>
            <a:lnSpc>
              <a:spcPct val="100000"/>
            </a:lnSpc>
          </a:pPr>
          <a:r>
            <a:rPr lang="en-US" b="0" dirty="0"/>
            <a:t>Evolutionary Game Theory</a:t>
          </a:r>
        </a:p>
        <a:p>
          <a:pPr>
            <a:lnSpc>
              <a:spcPct val="100000"/>
            </a:lnSpc>
          </a:pPr>
          <a:r>
            <a:rPr lang="en-US" b="0" dirty="0"/>
            <a:t>Similarity measures that perform better</a:t>
          </a:r>
        </a:p>
        <a:p>
          <a:pPr>
            <a:lnSpc>
              <a:spcPct val="100000"/>
            </a:lnSpc>
          </a:pPr>
          <a:r>
            <a:rPr lang="en-US" b="0" dirty="0"/>
            <a:t>Continuation of knowledge-based, graph-based approaches</a:t>
          </a:r>
        </a:p>
      </dgm:t>
    </dgm:pt>
    <dgm:pt modelId="{1B6D07EC-0086-4E49-A684-743F0DCF8C0F}" type="parTrans" cxnId="{D7BBAC87-BF33-4B46-8E25-96948A5AD54D}">
      <dgm:prSet/>
      <dgm:spPr/>
      <dgm:t>
        <a:bodyPr/>
        <a:lstStyle/>
        <a:p>
          <a:endParaRPr lang="en-US"/>
        </a:p>
      </dgm:t>
    </dgm:pt>
    <dgm:pt modelId="{D17F7C09-CA26-4BB7-8EBD-4AE0B79537BC}" type="sibTrans" cxnId="{D7BBAC87-BF33-4B46-8E25-96948A5AD54D}">
      <dgm:prSet/>
      <dgm:spPr/>
      <dgm:t>
        <a:bodyPr/>
        <a:lstStyle/>
        <a:p>
          <a:endParaRPr lang="en-US"/>
        </a:p>
      </dgm:t>
    </dgm:pt>
    <dgm:pt modelId="{624B3AFA-6A51-4A3C-BBC5-6292BCAB8B75}">
      <dgm:prSet/>
      <dgm:spPr/>
      <dgm:t>
        <a:bodyPr/>
        <a:lstStyle/>
        <a:p>
          <a:pPr>
            <a:lnSpc>
              <a:spcPct val="100000"/>
            </a:lnSpc>
          </a:pPr>
          <a:r>
            <a:rPr lang="en-GB" dirty="0"/>
            <a:t>WSD as a constraint-satisfaction problem</a:t>
          </a:r>
          <a:endParaRPr lang="en-US" dirty="0"/>
        </a:p>
      </dgm:t>
    </dgm:pt>
    <dgm:pt modelId="{03FD96F5-8AF9-43BE-9D33-34945515ACD2}" type="parTrans" cxnId="{540136C9-7961-4882-B3F2-9ABB1CB30A8C}">
      <dgm:prSet/>
      <dgm:spPr/>
      <dgm:t>
        <a:bodyPr/>
        <a:lstStyle/>
        <a:p>
          <a:endParaRPr lang="en-US"/>
        </a:p>
      </dgm:t>
    </dgm:pt>
    <dgm:pt modelId="{45FAB1C0-1220-4921-B9D2-7D68708CCA1F}" type="sibTrans" cxnId="{540136C9-7961-4882-B3F2-9ABB1CB30A8C}">
      <dgm:prSet/>
      <dgm:spPr/>
      <dgm:t>
        <a:bodyPr/>
        <a:lstStyle/>
        <a:p>
          <a:endParaRPr lang="en-US"/>
        </a:p>
      </dgm:t>
    </dgm:pt>
    <dgm:pt modelId="{42F796BE-653D-444D-ABB2-14E91D2C889B}">
      <dgm:prSet/>
      <dgm:spPr/>
      <dgm:t>
        <a:bodyPr/>
        <a:lstStyle/>
        <a:p>
          <a:pPr>
            <a:lnSpc>
              <a:spcPct val="100000"/>
            </a:lnSpc>
          </a:pPr>
          <a:r>
            <a:rPr lang="en-GB" b="0" dirty="0"/>
            <a:t>Consistency in the assignment of senses to related words</a:t>
          </a:r>
          <a:endParaRPr lang="en-US" b="0" dirty="0"/>
        </a:p>
      </dgm:t>
    </dgm:pt>
    <dgm:pt modelId="{3D7F92BA-C799-43D7-A28B-156878585DEA}" type="parTrans" cxnId="{923B31EB-66B5-4187-BC5A-5645FF31A1CB}">
      <dgm:prSet/>
      <dgm:spPr/>
      <dgm:t>
        <a:bodyPr/>
        <a:lstStyle/>
        <a:p>
          <a:endParaRPr lang="en-US"/>
        </a:p>
      </dgm:t>
    </dgm:pt>
    <dgm:pt modelId="{55FE9AE5-546F-477D-BB70-61D40EB538CB}" type="sibTrans" cxnId="{923B31EB-66B5-4187-BC5A-5645FF31A1CB}">
      <dgm:prSet/>
      <dgm:spPr/>
      <dgm:t>
        <a:bodyPr/>
        <a:lstStyle/>
        <a:p>
          <a:endParaRPr lang="en-US"/>
        </a:p>
      </dgm:t>
    </dgm:pt>
    <dgm:pt modelId="{C21AAC9B-F258-4DD4-842A-8F81D9B55EF8}">
      <dgm:prSet/>
      <dgm:spPr/>
      <dgm:t>
        <a:bodyPr/>
        <a:lstStyle/>
        <a:p>
          <a:pPr>
            <a:lnSpc>
              <a:spcPct val="100000"/>
            </a:lnSpc>
          </a:pPr>
          <a:r>
            <a:rPr lang="en-GB" b="0" dirty="0"/>
            <a:t>Development </a:t>
          </a:r>
          <a:r>
            <a:rPr lang="en-US" b="0" dirty="0"/>
            <a:t>of contextual coherence on the assignment of senses (c</a:t>
          </a:r>
          <a:r>
            <a:rPr lang="en-GB" b="0" dirty="0" err="1"/>
            <a:t>haracteristic</a:t>
          </a:r>
          <a:r>
            <a:rPr lang="en-GB" b="0" dirty="0"/>
            <a:t> missing in many state-of-the-art systems)</a:t>
          </a:r>
          <a:endParaRPr lang="en-US" b="0" dirty="0"/>
        </a:p>
      </dgm:t>
    </dgm:pt>
    <dgm:pt modelId="{D0AAEEB5-36FD-4D31-BD72-FC5BF5563B9A}" type="parTrans" cxnId="{44A0BCB0-FB83-44CF-9B56-1D4C91F1A244}">
      <dgm:prSet/>
      <dgm:spPr/>
      <dgm:t>
        <a:bodyPr/>
        <a:lstStyle/>
        <a:p>
          <a:endParaRPr lang="en-US"/>
        </a:p>
      </dgm:t>
    </dgm:pt>
    <dgm:pt modelId="{E718AE18-9F53-4FBD-BA48-35C954F0F5DB}" type="sibTrans" cxnId="{44A0BCB0-FB83-44CF-9B56-1D4C91F1A244}">
      <dgm:prSet/>
      <dgm:spPr/>
      <dgm:t>
        <a:bodyPr/>
        <a:lstStyle/>
        <a:p>
          <a:endParaRPr lang="en-US"/>
        </a:p>
      </dgm:t>
    </dgm:pt>
    <dgm:pt modelId="{BB667454-527E-4E87-96A3-CD225312FD16}">
      <dgm:prSet/>
      <dgm:spPr/>
      <dgm:t>
        <a:bodyPr/>
        <a:lstStyle/>
        <a:p>
          <a:pPr>
            <a:lnSpc>
              <a:spcPct val="100000"/>
            </a:lnSpc>
          </a:pPr>
          <a:r>
            <a:rPr lang="en-US" dirty="0"/>
            <a:t>Replicator dynamics equation </a:t>
          </a:r>
        </a:p>
      </dgm:t>
    </dgm:pt>
    <dgm:pt modelId="{44DCD725-CFD1-4D24-BC39-A2F8DA2A3AA4}" type="parTrans" cxnId="{49F7FE5C-7391-41D2-BC89-DA32B6325B4E}">
      <dgm:prSet/>
      <dgm:spPr/>
      <dgm:t>
        <a:bodyPr/>
        <a:lstStyle/>
        <a:p>
          <a:endParaRPr lang="en-US"/>
        </a:p>
      </dgm:t>
    </dgm:pt>
    <dgm:pt modelId="{680B7280-8178-4480-B7A2-F24B23D88DE3}" type="sibTrans" cxnId="{49F7FE5C-7391-41D2-BC89-DA32B6325B4E}">
      <dgm:prSet/>
      <dgm:spPr/>
      <dgm:t>
        <a:bodyPr/>
        <a:lstStyle/>
        <a:p>
          <a:endParaRPr lang="en-US"/>
        </a:p>
      </dgm:t>
    </dgm:pt>
    <dgm:pt modelId="{44212DCA-37DD-4C62-A990-B322937830E1}">
      <dgm:prSet/>
      <dgm:spPr/>
      <dgm:t>
        <a:bodyPr/>
        <a:lstStyle/>
        <a:p>
          <a:pPr>
            <a:lnSpc>
              <a:spcPct val="100000"/>
            </a:lnSpc>
          </a:pPr>
          <a:r>
            <a:rPr lang="en-US" b="0" dirty="0"/>
            <a:t>Best labelling assignment</a:t>
          </a:r>
        </a:p>
      </dgm:t>
    </dgm:pt>
    <dgm:pt modelId="{FE25F5DF-C0D3-4E89-BC57-36A28BF93D37}" type="parTrans" cxnId="{1780AE4C-7DA4-42B2-B2C9-840271A9EC6D}">
      <dgm:prSet/>
      <dgm:spPr/>
      <dgm:t>
        <a:bodyPr/>
        <a:lstStyle/>
        <a:p>
          <a:endParaRPr lang="en-US"/>
        </a:p>
      </dgm:t>
    </dgm:pt>
    <dgm:pt modelId="{00E8BA0E-1E10-459E-9862-C06B25933292}" type="sibTrans" cxnId="{1780AE4C-7DA4-42B2-B2C9-840271A9EC6D}">
      <dgm:prSet/>
      <dgm:spPr/>
      <dgm:t>
        <a:bodyPr/>
        <a:lstStyle/>
        <a:p>
          <a:endParaRPr lang="en-US"/>
        </a:p>
      </dgm:t>
    </dgm:pt>
    <dgm:pt modelId="{5A762076-C22F-43FC-9065-8412E7D7C71F}">
      <dgm:prSet/>
      <dgm:spPr/>
      <dgm:t>
        <a:bodyPr/>
        <a:lstStyle/>
        <a:p>
          <a:pPr>
            <a:lnSpc>
              <a:spcPct val="100000"/>
            </a:lnSpc>
          </a:pPr>
          <a:r>
            <a:rPr lang="en-US" b="0" dirty="0"/>
            <a:t>Versatile</a:t>
          </a:r>
        </a:p>
      </dgm:t>
    </dgm:pt>
    <dgm:pt modelId="{48969DBB-7DAF-4195-ADDD-41C0088AD1F6}" type="parTrans" cxnId="{4B3737BC-3CF6-4E22-B5C8-5025E9250E55}">
      <dgm:prSet/>
      <dgm:spPr/>
      <dgm:t>
        <a:bodyPr/>
        <a:lstStyle/>
        <a:p>
          <a:endParaRPr lang="en-US"/>
        </a:p>
      </dgm:t>
    </dgm:pt>
    <dgm:pt modelId="{9299046E-3A50-407D-A57E-84126E0963D5}" type="sibTrans" cxnId="{4B3737BC-3CF6-4E22-B5C8-5025E9250E55}">
      <dgm:prSet/>
      <dgm:spPr/>
      <dgm:t>
        <a:bodyPr/>
        <a:lstStyle/>
        <a:p>
          <a:endParaRPr lang="en-US"/>
        </a:p>
      </dgm:t>
    </dgm:pt>
    <dgm:pt modelId="{283B1698-372E-4A6D-83B2-9F6A96F47EEF}">
      <dgm:prSet/>
      <dgm:spPr/>
      <dgm:t>
        <a:bodyPr/>
        <a:lstStyle/>
        <a:p>
          <a:pPr>
            <a:lnSpc>
              <a:spcPct val="100000"/>
            </a:lnSpc>
          </a:pPr>
          <a:r>
            <a:rPr lang="en-US" b="0" dirty="0"/>
            <a:t>Competitive compared to state-of-the-art systems</a:t>
          </a:r>
        </a:p>
      </dgm:t>
    </dgm:pt>
    <dgm:pt modelId="{DAB863FA-20E3-4DEC-AA70-CC1B9714BFA6}" type="parTrans" cxnId="{EF53B0FD-4F1B-4238-B40B-A65F76293714}">
      <dgm:prSet/>
      <dgm:spPr/>
      <dgm:t>
        <a:bodyPr/>
        <a:lstStyle/>
        <a:p>
          <a:endParaRPr lang="en-US"/>
        </a:p>
      </dgm:t>
    </dgm:pt>
    <dgm:pt modelId="{95667986-6D6B-4273-A55C-58B6E8AE372A}" type="sibTrans" cxnId="{EF53B0FD-4F1B-4238-B40B-A65F76293714}">
      <dgm:prSet/>
      <dgm:spPr/>
      <dgm:t>
        <a:bodyPr/>
        <a:lstStyle/>
        <a:p>
          <a:endParaRPr lang="en-US"/>
        </a:p>
      </dgm:t>
    </dgm:pt>
    <dgm:pt modelId="{49854242-9E35-45BD-BCA6-CD9775B87F9A}">
      <dgm:prSet/>
      <dgm:spPr/>
      <dgm:t>
        <a:bodyPr/>
        <a:lstStyle/>
        <a:p>
          <a:pPr>
            <a:lnSpc>
              <a:spcPct val="100000"/>
            </a:lnSpc>
          </a:pPr>
          <a:r>
            <a:rPr lang="en-US" b="0" dirty="0"/>
            <a:t>Considers the influence of each word on the others</a:t>
          </a:r>
        </a:p>
        <a:p>
          <a:pPr>
            <a:lnSpc>
              <a:spcPct val="100000"/>
            </a:lnSpc>
          </a:pPr>
          <a:r>
            <a:rPr lang="en-US" b="0" dirty="0"/>
            <a:t>Imposes sense compatibility among each sense before assigning a meaning</a:t>
          </a:r>
        </a:p>
        <a:p>
          <a:pPr>
            <a:lnSpc>
              <a:spcPct val="100000"/>
            </a:lnSpc>
          </a:pPr>
          <a:r>
            <a:rPr lang="en-US" b="0" dirty="0"/>
            <a:t>The meaning of a word depends only on words that share a proximity relation and on those that enjoy a high distributional similarity</a:t>
          </a:r>
        </a:p>
      </dgm:t>
    </dgm:pt>
    <dgm:pt modelId="{543CD2D2-103A-4664-9A84-FDAAC5B73637}" type="parTrans" cxnId="{104EF175-7FCC-457A-BC2F-BA7D9F29B92E}">
      <dgm:prSet/>
      <dgm:spPr/>
      <dgm:t>
        <a:bodyPr/>
        <a:lstStyle/>
        <a:p>
          <a:endParaRPr lang="en-US"/>
        </a:p>
      </dgm:t>
    </dgm:pt>
    <dgm:pt modelId="{9C9E9945-FF92-4AF1-9C74-DE3DD67E7895}" type="sibTrans" cxnId="{104EF175-7FCC-457A-BC2F-BA7D9F29B92E}">
      <dgm:prSet/>
      <dgm:spPr/>
      <dgm:t>
        <a:bodyPr/>
        <a:lstStyle/>
        <a:p>
          <a:endParaRPr lang="en-US"/>
        </a:p>
      </dgm:t>
    </dgm:pt>
    <dgm:pt modelId="{1229C9A9-4907-F346-950F-1E10CFC58AEA}">
      <dgm:prSet/>
      <dgm:spPr/>
      <dgm:t>
        <a:bodyPr/>
        <a:lstStyle/>
        <a:p>
          <a:pPr>
            <a:lnSpc>
              <a:spcPct val="100000"/>
            </a:lnSpc>
          </a:pPr>
          <a:r>
            <a:rPr lang="en-GB" b="0" dirty="0"/>
            <a:t>Unsupervised</a:t>
          </a:r>
          <a:endParaRPr lang="en-US" dirty="0"/>
        </a:p>
      </dgm:t>
    </dgm:pt>
    <dgm:pt modelId="{94CCA2A6-1B0E-2F46-989D-F03C52B40A31}" type="parTrans" cxnId="{BF3E5E3E-E8BB-464A-9B08-D0EEF345FC7F}">
      <dgm:prSet/>
      <dgm:spPr/>
      <dgm:t>
        <a:bodyPr/>
        <a:lstStyle/>
        <a:p>
          <a:endParaRPr lang="en-GB"/>
        </a:p>
      </dgm:t>
    </dgm:pt>
    <dgm:pt modelId="{D5BE64B4-2AD3-034E-AB2B-6D5F40566A62}" type="sibTrans" cxnId="{BF3E5E3E-E8BB-464A-9B08-D0EEF345FC7F}">
      <dgm:prSet/>
      <dgm:spPr/>
      <dgm:t>
        <a:bodyPr/>
        <a:lstStyle/>
        <a:p>
          <a:endParaRPr lang="en-GB"/>
        </a:p>
      </dgm:t>
    </dgm:pt>
    <dgm:pt modelId="{FAE41052-FCBE-5C4C-9442-8A95D85F44BB}">
      <dgm:prSet/>
      <dgm:spPr/>
      <dgm:t>
        <a:bodyPr/>
        <a:lstStyle/>
        <a:p>
          <a:pPr>
            <a:lnSpc>
              <a:spcPct val="100000"/>
            </a:lnSpc>
          </a:pPr>
          <a:r>
            <a:rPr lang="en-GB" b="0" dirty="0"/>
            <a:t>Semi-supervised</a:t>
          </a:r>
          <a:endParaRPr lang="en-US" dirty="0"/>
        </a:p>
      </dgm:t>
    </dgm:pt>
    <dgm:pt modelId="{A748E189-2ED2-2642-ABAC-956814213D76}" type="parTrans" cxnId="{7390DC24-D89B-AC47-A7A6-CF943A74E0AA}">
      <dgm:prSet/>
      <dgm:spPr/>
      <dgm:t>
        <a:bodyPr/>
        <a:lstStyle/>
        <a:p>
          <a:endParaRPr lang="en-GB"/>
        </a:p>
      </dgm:t>
    </dgm:pt>
    <dgm:pt modelId="{B3D7AA5B-9A81-4D4A-9635-04E08B29005A}" type="sibTrans" cxnId="{7390DC24-D89B-AC47-A7A6-CF943A74E0AA}">
      <dgm:prSet/>
      <dgm:spPr/>
      <dgm:t>
        <a:bodyPr/>
        <a:lstStyle/>
        <a:p>
          <a:endParaRPr lang="en-GB"/>
        </a:p>
      </dgm:t>
    </dgm:pt>
    <dgm:pt modelId="{7625BFBB-D3E0-4FC7-A261-B1314413E097}" type="pres">
      <dgm:prSet presAssocID="{AE12EEF6-7745-4360-B1FC-17DCA3496EE1}" presName="root" presStyleCnt="0">
        <dgm:presLayoutVars>
          <dgm:dir/>
          <dgm:resizeHandles val="exact"/>
        </dgm:presLayoutVars>
      </dgm:prSet>
      <dgm:spPr/>
    </dgm:pt>
    <dgm:pt modelId="{8FED724A-9245-4404-B2B5-4ACF5E498A85}" type="pres">
      <dgm:prSet presAssocID="{8DE06344-D175-45A9-95F0-65D298976560}" presName="compNode" presStyleCnt="0"/>
      <dgm:spPr/>
    </dgm:pt>
    <dgm:pt modelId="{0F14A69E-409B-48E4-B1A1-732EAC29678B}" type="pres">
      <dgm:prSet presAssocID="{8DE06344-D175-45A9-95F0-65D298976560}" presName="bgRect" presStyleLbl="bgShp" presStyleIdx="0" presStyleCnt="5" custScaleY="175992" custLinFactNeighborX="-63" custLinFactNeighborY="1927"/>
      <dgm:spPr/>
    </dgm:pt>
    <dgm:pt modelId="{2EF047CB-E6B1-4A87-B885-D693668B0202}" type="pres">
      <dgm:prSet presAssocID="{8DE06344-D175-45A9-95F0-65D29897656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43CFABE3-9B6A-4045-9B28-D75DD7887742}" type="pres">
      <dgm:prSet presAssocID="{8DE06344-D175-45A9-95F0-65D298976560}" presName="spaceRect" presStyleCnt="0"/>
      <dgm:spPr/>
    </dgm:pt>
    <dgm:pt modelId="{F52E9967-F5F2-4D3B-B40A-8C66964B2B59}" type="pres">
      <dgm:prSet presAssocID="{8DE06344-D175-45A9-95F0-65D298976560}" presName="parTx" presStyleLbl="revTx" presStyleIdx="0" presStyleCnt="10" custLinFactNeighborX="109" custLinFactNeighborY="-274">
        <dgm:presLayoutVars>
          <dgm:chMax val="0"/>
          <dgm:chPref val="0"/>
        </dgm:presLayoutVars>
      </dgm:prSet>
      <dgm:spPr/>
    </dgm:pt>
    <dgm:pt modelId="{1541BC45-A3FB-46B0-A62F-E042EB8A70D8}" type="pres">
      <dgm:prSet presAssocID="{8DE06344-D175-45A9-95F0-65D298976560}" presName="desTx" presStyleLbl="revTx" presStyleIdx="1" presStyleCnt="10" custScaleX="100000" custScaleY="159539" custLinFactNeighborX="-134" custLinFactNeighborY="7715">
        <dgm:presLayoutVars/>
      </dgm:prSet>
      <dgm:spPr/>
    </dgm:pt>
    <dgm:pt modelId="{BA1C8DD2-D3E6-48DE-8544-CD8042F2E84A}" type="pres">
      <dgm:prSet presAssocID="{ADCABA05-8F26-4DC2-8FDE-7B444EEFED45}" presName="sibTrans" presStyleCnt="0"/>
      <dgm:spPr/>
    </dgm:pt>
    <dgm:pt modelId="{4579FF6F-788C-49F6-ACD3-006F4171F5C6}" type="pres">
      <dgm:prSet presAssocID="{624B3AFA-6A51-4A3C-BBC5-6292BCAB8B75}" presName="compNode" presStyleCnt="0"/>
      <dgm:spPr/>
    </dgm:pt>
    <dgm:pt modelId="{EB0D457A-6BCB-4AF0-BB7E-2E066A58D9BE}" type="pres">
      <dgm:prSet presAssocID="{624B3AFA-6A51-4A3C-BBC5-6292BCAB8B75}" presName="bgRect" presStyleLbl="bgShp" presStyleIdx="1" presStyleCnt="5" custScaleY="182412"/>
      <dgm:spPr/>
    </dgm:pt>
    <dgm:pt modelId="{CECAA7F8-B3D0-400E-A67B-DDC17BEA3ED4}" type="pres">
      <dgm:prSet presAssocID="{624B3AFA-6A51-4A3C-BBC5-6292BCAB8B7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0E339DD4-3C29-4C13-AC18-CC9F635F32A6}" type="pres">
      <dgm:prSet presAssocID="{624B3AFA-6A51-4A3C-BBC5-6292BCAB8B75}" presName="spaceRect" presStyleCnt="0"/>
      <dgm:spPr/>
    </dgm:pt>
    <dgm:pt modelId="{EEC9490B-FFC6-448B-BAA8-1C90DE7CCCAB}" type="pres">
      <dgm:prSet presAssocID="{624B3AFA-6A51-4A3C-BBC5-6292BCAB8B75}" presName="parTx" presStyleLbl="revTx" presStyleIdx="2" presStyleCnt="10" custLinFactNeighborX="-782" custLinFactNeighborY="-329">
        <dgm:presLayoutVars>
          <dgm:chMax val="0"/>
          <dgm:chPref val="0"/>
        </dgm:presLayoutVars>
      </dgm:prSet>
      <dgm:spPr/>
    </dgm:pt>
    <dgm:pt modelId="{1998ABC9-C967-4863-AD66-7969C29FF799}" type="pres">
      <dgm:prSet presAssocID="{624B3AFA-6A51-4A3C-BBC5-6292BCAB8B75}" presName="desTx" presStyleLbl="revTx" presStyleIdx="3" presStyleCnt="10" custScaleY="149110">
        <dgm:presLayoutVars/>
      </dgm:prSet>
      <dgm:spPr/>
    </dgm:pt>
    <dgm:pt modelId="{BF3E088D-D488-4549-B9C1-9ADF68B1551D}" type="pres">
      <dgm:prSet presAssocID="{45FAB1C0-1220-4921-B9D2-7D68708CCA1F}" presName="sibTrans" presStyleCnt="0"/>
      <dgm:spPr/>
    </dgm:pt>
    <dgm:pt modelId="{045C909E-3A19-456D-A50F-ED1AFC4C09DA}" type="pres">
      <dgm:prSet presAssocID="{BB667454-527E-4E87-96A3-CD225312FD16}" presName="compNode" presStyleCnt="0"/>
      <dgm:spPr/>
    </dgm:pt>
    <dgm:pt modelId="{354E3EC9-B621-4F76-B8EF-64EB843E4AA3}" type="pres">
      <dgm:prSet presAssocID="{BB667454-527E-4E87-96A3-CD225312FD16}" presName="bgRect" presStyleLbl="bgShp" presStyleIdx="2" presStyleCnt="5" custScaleY="102651"/>
      <dgm:spPr>
        <a:solidFill>
          <a:srgbClr val="002060"/>
        </a:solidFill>
      </dgm:spPr>
    </dgm:pt>
    <dgm:pt modelId="{EFCBE9C7-B7C1-4556-A9C5-65DB112884D9}" type="pres">
      <dgm:prSet presAssocID="{BB667454-527E-4E87-96A3-CD225312FD1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with solid fill"/>
        </a:ext>
      </dgm:extLst>
    </dgm:pt>
    <dgm:pt modelId="{FE1D6D78-FB4A-41DC-86BE-93DBB7BB007A}" type="pres">
      <dgm:prSet presAssocID="{BB667454-527E-4E87-96A3-CD225312FD16}" presName="spaceRect" presStyleCnt="0"/>
      <dgm:spPr/>
    </dgm:pt>
    <dgm:pt modelId="{E757AA9C-C186-4DCE-B210-E07F7374320E}" type="pres">
      <dgm:prSet presAssocID="{BB667454-527E-4E87-96A3-CD225312FD16}" presName="parTx" presStyleLbl="revTx" presStyleIdx="4" presStyleCnt="10" custLinFactNeighborX="-743" custLinFactNeighborY="-1134">
        <dgm:presLayoutVars>
          <dgm:chMax val="0"/>
          <dgm:chPref val="0"/>
        </dgm:presLayoutVars>
      </dgm:prSet>
      <dgm:spPr/>
    </dgm:pt>
    <dgm:pt modelId="{81971265-7257-4D96-96E1-C255012610AB}" type="pres">
      <dgm:prSet presAssocID="{BB667454-527E-4E87-96A3-CD225312FD16}" presName="desTx" presStyleLbl="revTx" presStyleIdx="5" presStyleCnt="10">
        <dgm:presLayoutVars/>
      </dgm:prSet>
      <dgm:spPr/>
    </dgm:pt>
    <dgm:pt modelId="{CD3FFE6A-53E5-4EEE-B6DC-B459B6B2E650}" type="pres">
      <dgm:prSet presAssocID="{680B7280-8178-4480-B7A2-F24B23D88DE3}" presName="sibTrans" presStyleCnt="0"/>
      <dgm:spPr/>
    </dgm:pt>
    <dgm:pt modelId="{4F1F37A8-E6C8-4963-9650-E494D29A7BB1}" type="pres">
      <dgm:prSet presAssocID="{5A762076-C22F-43FC-9065-8412E7D7C71F}" presName="compNode" presStyleCnt="0"/>
      <dgm:spPr/>
    </dgm:pt>
    <dgm:pt modelId="{010172C4-F772-4D8D-BE39-95175CE9AD52}" type="pres">
      <dgm:prSet presAssocID="{5A762076-C22F-43FC-9065-8412E7D7C71F}" presName="bgRect" presStyleLbl="bgShp" presStyleIdx="3" presStyleCnt="5" custScaleY="118487"/>
      <dgm:spPr/>
    </dgm:pt>
    <dgm:pt modelId="{C6735866-22C2-4963-85B3-1838C7C94274}" type="pres">
      <dgm:prSet presAssocID="{5A762076-C22F-43FC-9065-8412E7D7C71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ick with solid fill"/>
        </a:ext>
      </dgm:extLst>
    </dgm:pt>
    <dgm:pt modelId="{9B8B35EE-F34E-4281-9A88-6AC45FD9D4FC}" type="pres">
      <dgm:prSet presAssocID="{5A762076-C22F-43FC-9065-8412E7D7C71F}" presName="spaceRect" presStyleCnt="0"/>
      <dgm:spPr/>
    </dgm:pt>
    <dgm:pt modelId="{F76B4029-FD29-4A51-9136-5FE75216EE13}" type="pres">
      <dgm:prSet presAssocID="{5A762076-C22F-43FC-9065-8412E7D7C71F}" presName="parTx" presStyleLbl="revTx" presStyleIdx="6" presStyleCnt="10" custLinFactNeighborX="-893" custLinFactNeighborY="-2753">
        <dgm:presLayoutVars>
          <dgm:chMax val="0"/>
          <dgm:chPref val="0"/>
        </dgm:presLayoutVars>
      </dgm:prSet>
      <dgm:spPr/>
    </dgm:pt>
    <dgm:pt modelId="{0C1440DA-CE15-A84D-9805-875079B1BBAA}" type="pres">
      <dgm:prSet presAssocID="{5A762076-C22F-43FC-9065-8412E7D7C71F}" presName="desTx" presStyleLbl="revTx" presStyleIdx="7" presStyleCnt="10">
        <dgm:presLayoutVars/>
      </dgm:prSet>
      <dgm:spPr/>
    </dgm:pt>
    <dgm:pt modelId="{08889E1E-5451-42EF-82E5-13EB1901055D}" type="pres">
      <dgm:prSet presAssocID="{9299046E-3A50-407D-A57E-84126E0963D5}" presName="sibTrans" presStyleCnt="0"/>
      <dgm:spPr/>
    </dgm:pt>
    <dgm:pt modelId="{62DAD7F8-A133-4BF6-861D-41AF54A5B676}" type="pres">
      <dgm:prSet presAssocID="{283B1698-372E-4A6D-83B2-9F6A96F47EEF}" presName="compNode" presStyleCnt="0"/>
      <dgm:spPr/>
    </dgm:pt>
    <dgm:pt modelId="{D9E869CE-5F16-4FD7-8430-D9725C858969}" type="pres">
      <dgm:prSet presAssocID="{283B1698-372E-4A6D-83B2-9F6A96F47EEF}" presName="bgRect" presStyleLbl="bgShp" presStyleIdx="4" presStyleCnt="5" custScaleY="179899"/>
      <dgm:spPr/>
    </dgm:pt>
    <dgm:pt modelId="{EAA47176-0B5A-41CB-95BE-49515F248597}" type="pres">
      <dgm:prSet presAssocID="{283B1698-372E-4A6D-83B2-9F6A96F47EE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rophy with solid fill"/>
        </a:ext>
      </dgm:extLst>
    </dgm:pt>
    <dgm:pt modelId="{2DD33DF8-ABCF-4068-9407-DE8CA18F921A}" type="pres">
      <dgm:prSet presAssocID="{283B1698-372E-4A6D-83B2-9F6A96F47EEF}" presName="spaceRect" presStyleCnt="0"/>
      <dgm:spPr/>
    </dgm:pt>
    <dgm:pt modelId="{FB7310DD-C274-48ED-9E11-A5ED826DB981}" type="pres">
      <dgm:prSet presAssocID="{283B1698-372E-4A6D-83B2-9F6A96F47EEF}" presName="parTx" presStyleLbl="revTx" presStyleIdx="8" presStyleCnt="10" custLinFactNeighborX="-298">
        <dgm:presLayoutVars>
          <dgm:chMax val="0"/>
          <dgm:chPref val="0"/>
        </dgm:presLayoutVars>
      </dgm:prSet>
      <dgm:spPr/>
    </dgm:pt>
    <dgm:pt modelId="{3C9168A5-9B55-4A5B-9205-592E3112A906}" type="pres">
      <dgm:prSet presAssocID="{283B1698-372E-4A6D-83B2-9F6A96F47EEF}" presName="desTx" presStyleLbl="revTx" presStyleIdx="9" presStyleCnt="10" custScaleY="150911">
        <dgm:presLayoutVars/>
      </dgm:prSet>
      <dgm:spPr/>
    </dgm:pt>
  </dgm:ptLst>
  <dgm:cxnLst>
    <dgm:cxn modelId="{83A29D01-FF41-41BC-BC22-1853F5D6DAA1}" type="presOf" srcId="{624B3AFA-6A51-4A3C-BBC5-6292BCAB8B75}" destId="{EEC9490B-FFC6-448B-BAA8-1C90DE7CCCAB}" srcOrd="0" destOrd="0" presId="urn:microsoft.com/office/officeart/2018/2/layout/IconVerticalSolidList"/>
    <dgm:cxn modelId="{128E9F0A-6EAF-F34E-8ADA-68AADC429690}" type="presOf" srcId="{1229C9A9-4907-F346-950F-1E10CFC58AEA}" destId="{0C1440DA-CE15-A84D-9805-875079B1BBAA}" srcOrd="0" destOrd="0" presId="urn:microsoft.com/office/officeart/2018/2/layout/IconVerticalSolidList"/>
    <dgm:cxn modelId="{3880E118-F4B9-4D70-B2B9-EADE9FF5C8DF}" type="presOf" srcId="{06C30820-68EA-4DCC-9541-1B1895952B8C}" destId="{1541BC45-A3FB-46B0-A62F-E042EB8A70D8}" srcOrd="0" destOrd="0" presId="urn:microsoft.com/office/officeart/2018/2/layout/IconVerticalSolidList"/>
    <dgm:cxn modelId="{26B92620-4D1D-4474-8814-E1E9DED29BB9}" type="presOf" srcId="{283B1698-372E-4A6D-83B2-9F6A96F47EEF}" destId="{FB7310DD-C274-48ED-9E11-A5ED826DB981}" srcOrd="0" destOrd="0" presId="urn:microsoft.com/office/officeart/2018/2/layout/IconVerticalSolidList"/>
    <dgm:cxn modelId="{7390DC24-D89B-AC47-A7A6-CF943A74E0AA}" srcId="{5A762076-C22F-43FC-9065-8412E7D7C71F}" destId="{FAE41052-FCBE-5C4C-9442-8A95D85F44BB}" srcOrd="1" destOrd="0" parTransId="{A748E189-2ED2-2642-ABAC-956814213D76}" sibTransId="{B3D7AA5B-9A81-4D4A-9635-04E08B29005A}"/>
    <dgm:cxn modelId="{BF3E5E3E-E8BB-464A-9B08-D0EEF345FC7F}" srcId="{5A762076-C22F-43FC-9065-8412E7D7C71F}" destId="{1229C9A9-4907-F346-950F-1E10CFC58AEA}" srcOrd="0" destOrd="0" parTransId="{94CCA2A6-1B0E-2F46-989D-F03C52B40A31}" sibTransId="{D5BE64B4-2AD3-034E-AB2B-6D5F40566A62}"/>
    <dgm:cxn modelId="{8B4E6242-D7F8-4001-A17D-5ADD0C554F6D}" type="presOf" srcId="{42F796BE-653D-444D-ABB2-14E91D2C889B}" destId="{1998ABC9-C967-4863-AD66-7969C29FF799}" srcOrd="0" destOrd="0" presId="urn:microsoft.com/office/officeart/2018/2/layout/IconVerticalSolidList"/>
    <dgm:cxn modelId="{5537A943-0A15-42A4-B2F2-E627475F695F}" type="presOf" srcId="{C21AAC9B-F258-4DD4-842A-8F81D9B55EF8}" destId="{1998ABC9-C967-4863-AD66-7969C29FF799}" srcOrd="0" destOrd="1" presId="urn:microsoft.com/office/officeart/2018/2/layout/IconVerticalSolidList"/>
    <dgm:cxn modelId="{1780AE4C-7DA4-42B2-B2C9-840271A9EC6D}" srcId="{BB667454-527E-4E87-96A3-CD225312FD16}" destId="{44212DCA-37DD-4C62-A990-B322937830E1}" srcOrd="0" destOrd="0" parTransId="{FE25F5DF-C0D3-4E89-BC57-36A28BF93D37}" sibTransId="{00E8BA0E-1E10-459E-9862-C06B25933292}"/>
    <dgm:cxn modelId="{49F7FE5C-7391-41D2-BC89-DA32B6325B4E}" srcId="{AE12EEF6-7745-4360-B1FC-17DCA3496EE1}" destId="{BB667454-527E-4E87-96A3-CD225312FD16}" srcOrd="2" destOrd="0" parTransId="{44DCD725-CFD1-4D24-BC39-A2F8DA2A3AA4}" sibTransId="{680B7280-8178-4480-B7A2-F24B23D88DE3}"/>
    <dgm:cxn modelId="{22CE116A-4532-442F-93BA-CBE1CE5D8861}" type="presOf" srcId="{AE12EEF6-7745-4360-B1FC-17DCA3496EE1}" destId="{7625BFBB-D3E0-4FC7-A261-B1314413E097}" srcOrd="0" destOrd="0" presId="urn:microsoft.com/office/officeart/2018/2/layout/IconVerticalSolidList"/>
    <dgm:cxn modelId="{104EF175-7FCC-457A-BC2F-BA7D9F29B92E}" srcId="{283B1698-372E-4A6D-83B2-9F6A96F47EEF}" destId="{49854242-9E35-45BD-BCA6-CD9775B87F9A}" srcOrd="0" destOrd="0" parTransId="{543CD2D2-103A-4664-9A84-FDAAC5B73637}" sibTransId="{9C9E9945-FF92-4AF1-9C74-DE3DD67E7895}"/>
    <dgm:cxn modelId="{D7BBAC87-BF33-4B46-8E25-96948A5AD54D}" srcId="{8DE06344-D175-45A9-95F0-65D298976560}" destId="{06C30820-68EA-4DCC-9541-1B1895952B8C}" srcOrd="0" destOrd="0" parTransId="{1B6D07EC-0086-4E49-A684-743F0DCF8C0F}" sibTransId="{D17F7C09-CA26-4BB7-8EBD-4AE0B79537BC}"/>
    <dgm:cxn modelId="{0755D68A-DBF2-437B-B7C8-C0EA6A2AD417}" type="presOf" srcId="{BB667454-527E-4E87-96A3-CD225312FD16}" destId="{E757AA9C-C186-4DCE-B210-E07F7374320E}" srcOrd="0" destOrd="0" presId="urn:microsoft.com/office/officeart/2018/2/layout/IconVerticalSolidList"/>
    <dgm:cxn modelId="{C2B9FAA3-719F-4D1C-8920-A8019EC0B848}" type="presOf" srcId="{44212DCA-37DD-4C62-A990-B322937830E1}" destId="{81971265-7257-4D96-96E1-C255012610AB}" srcOrd="0" destOrd="0" presId="urn:microsoft.com/office/officeart/2018/2/layout/IconVerticalSolidList"/>
    <dgm:cxn modelId="{44A0BCB0-FB83-44CF-9B56-1D4C91F1A244}" srcId="{624B3AFA-6A51-4A3C-BBC5-6292BCAB8B75}" destId="{C21AAC9B-F258-4DD4-842A-8F81D9B55EF8}" srcOrd="1" destOrd="0" parTransId="{D0AAEEB5-36FD-4D31-BD72-FC5BF5563B9A}" sibTransId="{E718AE18-9F53-4FBD-BA48-35C954F0F5DB}"/>
    <dgm:cxn modelId="{B209FBB7-3951-4B66-B99C-30EFDF793F6B}" type="presOf" srcId="{5A762076-C22F-43FC-9065-8412E7D7C71F}" destId="{F76B4029-FD29-4A51-9136-5FE75216EE13}" srcOrd="0" destOrd="0" presId="urn:microsoft.com/office/officeart/2018/2/layout/IconVerticalSolidList"/>
    <dgm:cxn modelId="{4B3737BC-3CF6-4E22-B5C8-5025E9250E55}" srcId="{AE12EEF6-7745-4360-B1FC-17DCA3496EE1}" destId="{5A762076-C22F-43FC-9065-8412E7D7C71F}" srcOrd="3" destOrd="0" parTransId="{48969DBB-7DAF-4195-ADDD-41C0088AD1F6}" sibTransId="{9299046E-3A50-407D-A57E-84126E0963D5}"/>
    <dgm:cxn modelId="{E01B85BF-4EA3-438D-A8C9-EB95D59E46F5}" type="presOf" srcId="{8DE06344-D175-45A9-95F0-65D298976560}" destId="{F52E9967-F5F2-4D3B-B40A-8C66964B2B59}" srcOrd="0" destOrd="0" presId="urn:microsoft.com/office/officeart/2018/2/layout/IconVerticalSolidList"/>
    <dgm:cxn modelId="{540136C9-7961-4882-B3F2-9ABB1CB30A8C}" srcId="{AE12EEF6-7745-4360-B1FC-17DCA3496EE1}" destId="{624B3AFA-6A51-4A3C-BBC5-6292BCAB8B75}" srcOrd="1" destOrd="0" parTransId="{03FD96F5-8AF9-43BE-9D33-34945515ACD2}" sibTransId="{45FAB1C0-1220-4921-B9D2-7D68708CCA1F}"/>
    <dgm:cxn modelId="{E327C9D8-A905-4BCB-9DDE-6BC762EA44E2}" srcId="{AE12EEF6-7745-4360-B1FC-17DCA3496EE1}" destId="{8DE06344-D175-45A9-95F0-65D298976560}" srcOrd="0" destOrd="0" parTransId="{C16DBCAB-F6D2-450F-A9F0-542CA72B0CF3}" sibTransId="{ADCABA05-8F26-4DC2-8FDE-7B444EEFED45}"/>
    <dgm:cxn modelId="{4F242BE1-4A49-AB43-9EBD-51FF38EB78FE}" type="presOf" srcId="{FAE41052-FCBE-5C4C-9442-8A95D85F44BB}" destId="{0C1440DA-CE15-A84D-9805-875079B1BBAA}" srcOrd="0" destOrd="1" presId="urn:microsoft.com/office/officeart/2018/2/layout/IconVerticalSolidList"/>
    <dgm:cxn modelId="{923B31EB-66B5-4187-BC5A-5645FF31A1CB}" srcId="{624B3AFA-6A51-4A3C-BBC5-6292BCAB8B75}" destId="{42F796BE-653D-444D-ABB2-14E91D2C889B}" srcOrd="0" destOrd="0" parTransId="{3D7F92BA-C799-43D7-A28B-156878585DEA}" sibTransId="{55FE9AE5-546F-477D-BB70-61D40EB538CB}"/>
    <dgm:cxn modelId="{587D2AF5-9429-4503-BA4A-3B2678602439}" type="presOf" srcId="{49854242-9E35-45BD-BCA6-CD9775B87F9A}" destId="{3C9168A5-9B55-4A5B-9205-592E3112A906}" srcOrd="0" destOrd="0" presId="urn:microsoft.com/office/officeart/2018/2/layout/IconVerticalSolidList"/>
    <dgm:cxn modelId="{EF53B0FD-4F1B-4238-B40B-A65F76293714}" srcId="{AE12EEF6-7745-4360-B1FC-17DCA3496EE1}" destId="{283B1698-372E-4A6D-83B2-9F6A96F47EEF}" srcOrd="4" destOrd="0" parTransId="{DAB863FA-20E3-4DEC-AA70-CC1B9714BFA6}" sibTransId="{95667986-6D6B-4273-A55C-58B6E8AE372A}"/>
    <dgm:cxn modelId="{4740041C-12F4-4571-BF9B-B0A208041C9C}" type="presParOf" srcId="{7625BFBB-D3E0-4FC7-A261-B1314413E097}" destId="{8FED724A-9245-4404-B2B5-4ACF5E498A85}" srcOrd="0" destOrd="0" presId="urn:microsoft.com/office/officeart/2018/2/layout/IconVerticalSolidList"/>
    <dgm:cxn modelId="{821C131D-8E5B-4A62-A889-84CE668DBE7F}" type="presParOf" srcId="{8FED724A-9245-4404-B2B5-4ACF5E498A85}" destId="{0F14A69E-409B-48E4-B1A1-732EAC29678B}" srcOrd="0" destOrd="0" presId="urn:microsoft.com/office/officeart/2018/2/layout/IconVerticalSolidList"/>
    <dgm:cxn modelId="{4E817873-9FFB-430A-9D20-9BDA74E21F5F}" type="presParOf" srcId="{8FED724A-9245-4404-B2B5-4ACF5E498A85}" destId="{2EF047CB-E6B1-4A87-B885-D693668B0202}" srcOrd="1" destOrd="0" presId="urn:microsoft.com/office/officeart/2018/2/layout/IconVerticalSolidList"/>
    <dgm:cxn modelId="{79731FCB-FA6E-4565-BA6B-1B240B300C44}" type="presParOf" srcId="{8FED724A-9245-4404-B2B5-4ACF5E498A85}" destId="{43CFABE3-9B6A-4045-9B28-D75DD7887742}" srcOrd="2" destOrd="0" presId="urn:microsoft.com/office/officeart/2018/2/layout/IconVerticalSolidList"/>
    <dgm:cxn modelId="{5D51B694-5B18-406B-AA19-B5D4890A7DA5}" type="presParOf" srcId="{8FED724A-9245-4404-B2B5-4ACF5E498A85}" destId="{F52E9967-F5F2-4D3B-B40A-8C66964B2B59}" srcOrd="3" destOrd="0" presId="urn:microsoft.com/office/officeart/2018/2/layout/IconVerticalSolidList"/>
    <dgm:cxn modelId="{290132C6-9DB4-4082-B510-331DC179D6B8}" type="presParOf" srcId="{8FED724A-9245-4404-B2B5-4ACF5E498A85}" destId="{1541BC45-A3FB-46B0-A62F-E042EB8A70D8}" srcOrd="4" destOrd="0" presId="urn:microsoft.com/office/officeart/2018/2/layout/IconVerticalSolidList"/>
    <dgm:cxn modelId="{A847778C-BCB1-44B9-B0C7-E14E765E7E00}" type="presParOf" srcId="{7625BFBB-D3E0-4FC7-A261-B1314413E097}" destId="{BA1C8DD2-D3E6-48DE-8544-CD8042F2E84A}" srcOrd="1" destOrd="0" presId="urn:microsoft.com/office/officeart/2018/2/layout/IconVerticalSolidList"/>
    <dgm:cxn modelId="{81E9349A-CEE3-46EB-ABF4-E2B93C76B113}" type="presParOf" srcId="{7625BFBB-D3E0-4FC7-A261-B1314413E097}" destId="{4579FF6F-788C-49F6-ACD3-006F4171F5C6}" srcOrd="2" destOrd="0" presId="urn:microsoft.com/office/officeart/2018/2/layout/IconVerticalSolidList"/>
    <dgm:cxn modelId="{0FC70D32-5AB4-4CCD-9566-FE949A6939C8}" type="presParOf" srcId="{4579FF6F-788C-49F6-ACD3-006F4171F5C6}" destId="{EB0D457A-6BCB-4AF0-BB7E-2E066A58D9BE}" srcOrd="0" destOrd="0" presId="urn:microsoft.com/office/officeart/2018/2/layout/IconVerticalSolidList"/>
    <dgm:cxn modelId="{EAF851FD-1249-40D9-B7E4-940113E0FD70}" type="presParOf" srcId="{4579FF6F-788C-49F6-ACD3-006F4171F5C6}" destId="{CECAA7F8-B3D0-400E-A67B-DDC17BEA3ED4}" srcOrd="1" destOrd="0" presId="urn:microsoft.com/office/officeart/2018/2/layout/IconVerticalSolidList"/>
    <dgm:cxn modelId="{DA1D0C48-9F45-45F4-8455-2DFB02227F29}" type="presParOf" srcId="{4579FF6F-788C-49F6-ACD3-006F4171F5C6}" destId="{0E339DD4-3C29-4C13-AC18-CC9F635F32A6}" srcOrd="2" destOrd="0" presId="urn:microsoft.com/office/officeart/2018/2/layout/IconVerticalSolidList"/>
    <dgm:cxn modelId="{5C8F14D1-D715-4018-9B7B-9CDCE320BD24}" type="presParOf" srcId="{4579FF6F-788C-49F6-ACD3-006F4171F5C6}" destId="{EEC9490B-FFC6-448B-BAA8-1C90DE7CCCAB}" srcOrd="3" destOrd="0" presId="urn:microsoft.com/office/officeart/2018/2/layout/IconVerticalSolidList"/>
    <dgm:cxn modelId="{749E3069-D145-4F3D-B9B2-B6E488836F24}" type="presParOf" srcId="{4579FF6F-788C-49F6-ACD3-006F4171F5C6}" destId="{1998ABC9-C967-4863-AD66-7969C29FF799}" srcOrd="4" destOrd="0" presId="urn:microsoft.com/office/officeart/2018/2/layout/IconVerticalSolidList"/>
    <dgm:cxn modelId="{BAE5F8A1-7A57-49A5-9BB1-BFFD85DF0AC6}" type="presParOf" srcId="{7625BFBB-D3E0-4FC7-A261-B1314413E097}" destId="{BF3E088D-D488-4549-B9C1-9ADF68B1551D}" srcOrd="3" destOrd="0" presId="urn:microsoft.com/office/officeart/2018/2/layout/IconVerticalSolidList"/>
    <dgm:cxn modelId="{076CD129-C25E-4E86-8AFE-1283D7D603D6}" type="presParOf" srcId="{7625BFBB-D3E0-4FC7-A261-B1314413E097}" destId="{045C909E-3A19-456D-A50F-ED1AFC4C09DA}" srcOrd="4" destOrd="0" presId="urn:microsoft.com/office/officeart/2018/2/layout/IconVerticalSolidList"/>
    <dgm:cxn modelId="{7D1DAD2E-55E2-43F5-98CC-9E09B74281EB}" type="presParOf" srcId="{045C909E-3A19-456D-A50F-ED1AFC4C09DA}" destId="{354E3EC9-B621-4F76-B8EF-64EB843E4AA3}" srcOrd="0" destOrd="0" presId="urn:microsoft.com/office/officeart/2018/2/layout/IconVerticalSolidList"/>
    <dgm:cxn modelId="{B8781501-1A82-4EBC-867C-5DD49CAB6446}" type="presParOf" srcId="{045C909E-3A19-456D-A50F-ED1AFC4C09DA}" destId="{EFCBE9C7-B7C1-4556-A9C5-65DB112884D9}" srcOrd="1" destOrd="0" presId="urn:microsoft.com/office/officeart/2018/2/layout/IconVerticalSolidList"/>
    <dgm:cxn modelId="{D19BCD2E-452B-49AD-A91A-31646C77C063}" type="presParOf" srcId="{045C909E-3A19-456D-A50F-ED1AFC4C09DA}" destId="{FE1D6D78-FB4A-41DC-86BE-93DBB7BB007A}" srcOrd="2" destOrd="0" presId="urn:microsoft.com/office/officeart/2018/2/layout/IconVerticalSolidList"/>
    <dgm:cxn modelId="{4EA5D4DC-743C-488F-B1FA-72B234EBBD6B}" type="presParOf" srcId="{045C909E-3A19-456D-A50F-ED1AFC4C09DA}" destId="{E757AA9C-C186-4DCE-B210-E07F7374320E}" srcOrd="3" destOrd="0" presId="urn:microsoft.com/office/officeart/2018/2/layout/IconVerticalSolidList"/>
    <dgm:cxn modelId="{E791D50F-BF2A-42CB-BF36-89E26B60E956}" type="presParOf" srcId="{045C909E-3A19-456D-A50F-ED1AFC4C09DA}" destId="{81971265-7257-4D96-96E1-C255012610AB}" srcOrd="4" destOrd="0" presId="urn:microsoft.com/office/officeart/2018/2/layout/IconVerticalSolidList"/>
    <dgm:cxn modelId="{A188ACBF-C219-4A8A-B0AC-EADEC8BEA523}" type="presParOf" srcId="{7625BFBB-D3E0-4FC7-A261-B1314413E097}" destId="{CD3FFE6A-53E5-4EEE-B6DC-B459B6B2E650}" srcOrd="5" destOrd="0" presId="urn:microsoft.com/office/officeart/2018/2/layout/IconVerticalSolidList"/>
    <dgm:cxn modelId="{1269A0A3-5983-4819-92CC-99F71690DCEA}" type="presParOf" srcId="{7625BFBB-D3E0-4FC7-A261-B1314413E097}" destId="{4F1F37A8-E6C8-4963-9650-E494D29A7BB1}" srcOrd="6" destOrd="0" presId="urn:microsoft.com/office/officeart/2018/2/layout/IconVerticalSolidList"/>
    <dgm:cxn modelId="{062D5328-56BF-4CD3-92F1-7BE231E41E5D}" type="presParOf" srcId="{4F1F37A8-E6C8-4963-9650-E494D29A7BB1}" destId="{010172C4-F772-4D8D-BE39-95175CE9AD52}" srcOrd="0" destOrd="0" presId="urn:microsoft.com/office/officeart/2018/2/layout/IconVerticalSolidList"/>
    <dgm:cxn modelId="{CB7F19BF-1C61-4762-A0CE-B50EC7D5377B}" type="presParOf" srcId="{4F1F37A8-E6C8-4963-9650-E494D29A7BB1}" destId="{C6735866-22C2-4963-85B3-1838C7C94274}" srcOrd="1" destOrd="0" presId="urn:microsoft.com/office/officeart/2018/2/layout/IconVerticalSolidList"/>
    <dgm:cxn modelId="{7A8774F8-9541-4264-89CF-1303CB384C05}" type="presParOf" srcId="{4F1F37A8-E6C8-4963-9650-E494D29A7BB1}" destId="{9B8B35EE-F34E-4281-9A88-6AC45FD9D4FC}" srcOrd="2" destOrd="0" presId="urn:microsoft.com/office/officeart/2018/2/layout/IconVerticalSolidList"/>
    <dgm:cxn modelId="{F7E85CC4-4BC8-4A58-A0D9-DF5DEFF4B5B2}" type="presParOf" srcId="{4F1F37A8-E6C8-4963-9650-E494D29A7BB1}" destId="{F76B4029-FD29-4A51-9136-5FE75216EE13}" srcOrd="3" destOrd="0" presId="urn:microsoft.com/office/officeart/2018/2/layout/IconVerticalSolidList"/>
    <dgm:cxn modelId="{0D516831-F489-C24E-8E22-81E0CE49212F}" type="presParOf" srcId="{4F1F37A8-E6C8-4963-9650-E494D29A7BB1}" destId="{0C1440DA-CE15-A84D-9805-875079B1BBAA}" srcOrd="4" destOrd="0" presId="urn:microsoft.com/office/officeart/2018/2/layout/IconVerticalSolidList"/>
    <dgm:cxn modelId="{1F1D887E-3F23-42CD-9D24-AB79DF939A8B}" type="presParOf" srcId="{7625BFBB-D3E0-4FC7-A261-B1314413E097}" destId="{08889E1E-5451-42EF-82E5-13EB1901055D}" srcOrd="7" destOrd="0" presId="urn:microsoft.com/office/officeart/2018/2/layout/IconVerticalSolidList"/>
    <dgm:cxn modelId="{A737DD3B-E4AA-4769-951A-81E44568459D}" type="presParOf" srcId="{7625BFBB-D3E0-4FC7-A261-B1314413E097}" destId="{62DAD7F8-A133-4BF6-861D-41AF54A5B676}" srcOrd="8" destOrd="0" presId="urn:microsoft.com/office/officeart/2018/2/layout/IconVerticalSolidList"/>
    <dgm:cxn modelId="{ABA86C37-3A0E-4ECF-A180-EA0AD0752BCF}" type="presParOf" srcId="{62DAD7F8-A133-4BF6-861D-41AF54A5B676}" destId="{D9E869CE-5F16-4FD7-8430-D9725C858969}" srcOrd="0" destOrd="0" presId="urn:microsoft.com/office/officeart/2018/2/layout/IconVerticalSolidList"/>
    <dgm:cxn modelId="{F72ACBE5-7B9E-46C1-9832-0979E4B1DC12}" type="presParOf" srcId="{62DAD7F8-A133-4BF6-861D-41AF54A5B676}" destId="{EAA47176-0B5A-41CB-95BE-49515F248597}" srcOrd="1" destOrd="0" presId="urn:microsoft.com/office/officeart/2018/2/layout/IconVerticalSolidList"/>
    <dgm:cxn modelId="{0C060150-347A-43CF-A416-53C8BDC1FD07}" type="presParOf" srcId="{62DAD7F8-A133-4BF6-861D-41AF54A5B676}" destId="{2DD33DF8-ABCF-4068-9407-DE8CA18F921A}" srcOrd="2" destOrd="0" presId="urn:microsoft.com/office/officeart/2018/2/layout/IconVerticalSolidList"/>
    <dgm:cxn modelId="{185F9C59-1908-407F-AD64-78E84068507F}" type="presParOf" srcId="{62DAD7F8-A133-4BF6-861D-41AF54A5B676}" destId="{FB7310DD-C274-48ED-9E11-A5ED826DB981}" srcOrd="3" destOrd="0" presId="urn:microsoft.com/office/officeart/2018/2/layout/IconVerticalSolidList"/>
    <dgm:cxn modelId="{F27FCAEC-2931-4AD4-A1D6-ACC1AA3C49D4}" type="presParOf" srcId="{62DAD7F8-A133-4BF6-861D-41AF54A5B676}" destId="{3C9168A5-9B55-4A5B-9205-592E3112A90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54A4-CEE8-1447-ABA1-95D3E0EEBCBD}">
      <dsp:nvSpPr>
        <dsp:cNvPr id="0" name=""/>
        <dsp:cNvSpPr/>
      </dsp:nvSpPr>
      <dsp:spPr>
        <a:xfrm>
          <a:off x="0" y="329359"/>
          <a:ext cx="7334079" cy="7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First</a:t>
          </a:r>
          <a:r>
            <a:rPr lang="en-GB" sz="1800" kern="1200" dirty="0"/>
            <a:t> </a:t>
          </a:r>
          <a:r>
            <a:rPr lang="en-GB" sz="1800" b="1" kern="1200" dirty="0"/>
            <a:t>attempt</a:t>
          </a:r>
          <a:r>
            <a:rPr lang="en-GB" sz="1800" kern="1200" dirty="0"/>
            <a:t> in the specific NLP task of </a:t>
          </a:r>
          <a:r>
            <a:rPr lang="en-GB" sz="1800" b="0" kern="1200" dirty="0"/>
            <a:t>WSD</a:t>
          </a:r>
          <a:r>
            <a:rPr lang="en-GB" sz="1800" kern="1200" dirty="0"/>
            <a:t> </a:t>
          </a:r>
          <a:endParaRPr lang="en-GR" sz="1800" kern="1200" dirty="0"/>
        </a:p>
      </dsp:txBody>
      <dsp:txXfrm>
        <a:off x="0" y="329359"/>
        <a:ext cx="7334079" cy="751275"/>
      </dsp:txXfrm>
    </dsp:sp>
    <dsp:sp modelId="{C1B51DB1-D147-C848-A677-4454989D784F}">
      <dsp:nvSpPr>
        <dsp:cNvPr id="0" name=""/>
        <dsp:cNvSpPr/>
      </dsp:nvSpPr>
      <dsp:spPr>
        <a:xfrm>
          <a:off x="366703" y="63679"/>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chemeClr val="bg1"/>
              </a:solidFill>
            </a:rPr>
            <a:t>Evolutionary game theory framework</a:t>
          </a:r>
          <a:endParaRPr lang="en-GR" sz="1800" kern="1200">
            <a:solidFill>
              <a:schemeClr val="bg1"/>
            </a:solidFill>
          </a:endParaRPr>
        </a:p>
      </dsp:txBody>
      <dsp:txXfrm>
        <a:off x="392642" y="89618"/>
        <a:ext cx="5081977" cy="479482"/>
      </dsp:txXfrm>
    </dsp:sp>
    <dsp:sp modelId="{AA1FF4A4-57E2-1445-94CE-715DA0BD05AC}">
      <dsp:nvSpPr>
        <dsp:cNvPr id="0" name=""/>
        <dsp:cNvSpPr/>
      </dsp:nvSpPr>
      <dsp:spPr>
        <a:xfrm>
          <a:off x="0" y="1443514"/>
          <a:ext cx="7334079"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t>Sense - </a:t>
          </a:r>
          <a:r>
            <a:rPr lang="en-GB" sz="1800" b="1" kern="1200" dirty="0"/>
            <a:t>labelling</a:t>
          </a:r>
          <a:r>
            <a:rPr lang="en-GB" sz="1800" b="0" kern="1200" dirty="0"/>
            <a:t> task </a:t>
          </a:r>
          <a:r>
            <a:rPr lang="en-GB" sz="1800" b="1" kern="1200" dirty="0"/>
            <a:t>→ </a:t>
          </a:r>
          <a:r>
            <a:rPr lang="en-GB" sz="1800" kern="1200" dirty="0"/>
            <a:t>sense assignment to words</a:t>
          </a:r>
          <a:endParaRPr lang="en-GR" sz="1800" kern="1200" dirty="0"/>
        </a:p>
        <a:p>
          <a:pPr marL="171450" lvl="1" indent="-171450" algn="l" defTabSz="800100">
            <a:lnSpc>
              <a:spcPct val="90000"/>
            </a:lnSpc>
            <a:spcBef>
              <a:spcPct val="0"/>
            </a:spcBef>
            <a:spcAft>
              <a:spcPct val="15000"/>
            </a:spcAft>
            <a:buChar char="•"/>
          </a:pPr>
          <a:r>
            <a:rPr lang="en-GB" sz="1800" b="1" kern="1200" dirty="0"/>
            <a:t>Constraint</a:t>
          </a:r>
          <a:r>
            <a:rPr lang="en-GB" sz="1800" b="0" kern="1200" dirty="0"/>
            <a:t> satisfaction problem</a:t>
          </a:r>
          <a:endParaRPr lang="en-GR" sz="1800" b="0" kern="1200" dirty="0"/>
        </a:p>
      </dsp:txBody>
      <dsp:txXfrm>
        <a:off x="0" y="1443514"/>
        <a:ext cx="7334079" cy="1020600"/>
      </dsp:txXfrm>
    </dsp:sp>
    <dsp:sp modelId="{73B0216E-F5AE-0F4F-9AA9-B5ABA27E9B89}">
      <dsp:nvSpPr>
        <dsp:cNvPr id="0" name=""/>
        <dsp:cNvSpPr/>
      </dsp:nvSpPr>
      <dsp:spPr>
        <a:xfrm>
          <a:off x="366703" y="1177834"/>
          <a:ext cx="5133855"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WSD  </a:t>
          </a:r>
          <a:endParaRPr lang="en-GR" sz="1800" b="1" kern="1200" dirty="0">
            <a:solidFill>
              <a:schemeClr val="bg1"/>
            </a:solidFill>
          </a:endParaRPr>
        </a:p>
      </dsp:txBody>
      <dsp:txXfrm>
        <a:off x="392642" y="1203773"/>
        <a:ext cx="5081977" cy="479482"/>
      </dsp:txXfrm>
    </dsp:sp>
    <dsp:sp modelId="{793940AF-EBD0-964A-875A-3B3EA396D968}">
      <dsp:nvSpPr>
        <dsp:cNvPr id="0" name=""/>
        <dsp:cNvSpPr/>
      </dsp:nvSpPr>
      <dsp:spPr>
        <a:xfrm>
          <a:off x="0" y="2826995"/>
          <a:ext cx="7334079" cy="317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206" tIns="374904" rIns="56920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Players</a:t>
          </a:r>
          <a:r>
            <a:rPr lang="en-GB" sz="1800" kern="1200" dirty="0"/>
            <a:t> →  words ( to be disambiguated )</a:t>
          </a:r>
          <a:endParaRPr lang="en-GR" sz="1800" kern="1200" dirty="0"/>
        </a:p>
        <a:p>
          <a:pPr marL="171450" lvl="1" indent="-171450" algn="l" defTabSz="800100">
            <a:lnSpc>
              <a:spcPct val="90000"/>
            </a:lnSpc>
            <a:spcBef>
              <a:spcPct val="0"/>
            </a:spcBef>
            <a:spcAft>
              <a:spcPct val="15000"/>
            </a:spcAft>
            <a:buChar char="•"/>
          </a:pPr>
          <a:r>
            <a:rPr lang="en-GB" sz="1800" b="1" kern="1200" dirty="0"/>
            <a:t>Strategies</a:t>
          </a:r>
          <a:r>
            <a:rPr lang="en-GB" sz="1800" kern="1200" dirty="0"/>
            <a:t> →  senses ( evolving population )</a:t>
          </a:r>
          <a:endParaRPr lang="en-GR" sz="1800" kern="1200" dirty="0"/>
        </a:p>
        <a:p>
          <a:pPr marL="171450" lvl="1" indent="-171450" algn="l" defTabSz="800100">
            <a:lnSpc>
              <a:spcPct val="90000"/>
            </a:lnSpc>
            <a:spcBef>
              <a:spcPct val="0"/>
            </a:spcBef>
            <a:spcAft>
              <a:spcPct val="15000"/>
            </a:spcAft>
            <a:buChar char="•"/>
          </a:pPr>
          <a:r>
            <a:rPr lang="en-GB" sz="1800" b="1" kern="1200"/>
            <a:t>Payoff</a:t>
          </a:r>
          <a:r>
            <a:rPr lang="en-GB" sz="1800" kern="1200"/>
            <a:t> matrices →  sense similarity </a:t>
          </a:r>
          <a:endParaRPr lang="en-GR" sz="1800" kern="1200"/>
        </a:p>
        <a:p>
          <a:pPr marL="171450" lvl="1" indent="-171450" algn="l" defTabSz="800100">
            <a:lnSpc>
              <a:spcPct val="90000"/>
            </a:lnSpc>
            <a:spcBef>
              <a:spcPct val="0"/>
            </a:spcBef>
            <a:spcAft>
              <a:spcPct val="15000"/>
            </a:spcAft>
            <a:buChar char="•"/>
          </a:pPr>
          <a:r>
            <a:rPr lang="en-GB" sz="1800" b="1" kern="1200" dirty="0"/>
            <a:t>Interactions</a:t>
          </a:r>
          <a:r>
            <a:rPr lang="en-GB" sz="1800" kern="1200" dirty="0"/>
            <a:t> → weighted graph</a:t>
          </a:r>
          <a:endParaRPr lang="en-GR" sz="1800" kern="1200" dirty="0"/>
        </a:p>
        <a:p>
          <a:pPr marL="171450" lvl="1" indent="-171450" algn="l" defTabSz="800100">
            <a:lnSpc>
              <a:spcPct val="90000"/>
            </a:lnSpc>
            <a:spcBef>
              <a:spcPct val="0"/>
            </a:spcBef>
            <a:spcAft>
              <a:spcPct val="15000"/>
            </a:spcAft>
            <a:buChar char="•"/>
          </a:pPr>
          <a:r>
            <a:rPr lang="en-GB" sz="1800" b="1" kern="1200" dirty="0"/>
            <a:t>Nash equilibrium</a:t>
          </a:r>
          <a:r>
            <a:rPr lang="en-GB" sz="1800" kern="1200" dirty="0"/>
            <a:t> → consistent word-sense assignment</a:t>
          </a:r>
          <a:endParaRPr lang="en-GR" sz="1800" kern="1200" dirty="0"/>
        </a:p>
        <a:p>
          <a:pPr marL="171450" lvl="1" indent="-171450" algn="l" defTabSz="800100">
            <a:lnSpc>
              <a:spcPct val="90000"/>
            </a:lnSpc>
            <a:spcBef>
              <a:spcPct val="0"/>
            </a:spcBef>
            <a:spcAft>
              <a:spcPct val="15000"/>
            </a:spcAft>
            <a:buChar char="•"/>
          </a:pPr>
          <a:r>
            <a:rPr lang="en-GB" sz="1800" b="1" kern="1200" dirty="0"/>
            <a:t>Selection process </a:t>
          </a:r>
          <a:endParaRPr lang="en-GR" sz="1800" kern="1200" dirty="0"/>
        </a:p>
        <a:p>
          <a:pPr marL="342900" lvl="2" indent="-171450" algn="l" defTabSz="800100">
            <a:lnSpc>
              <a:spcPct val="90000"/>
            </a:lnSpc>
            <a:spcBef>
              <a:spcPct val="0"/>
            </a:spcBef>
            <a:spcAft>
              <a:spcPct val="15000"/>
            </a:spcAft>
            <a:buChar char="•"/>
          </a:pPr>
          <a:r>
            <a:rPr lang="en-GB" sz="1800" kern="1200" dirty="0"/>
            <a:t>Iterative process of </a:t>
          </a:r>
          <a:r>
            <a:rPr lang="en-GB" sz="1800" b="1" kern="1200" dirty="0"/>
            <a:t>fitness</a:t>
          </a:r>
          <a:r>
            <a:rPr lang="en-GB" sz="1800" kern="1200" dirty="0"/>
            <a:t> </a:t>
          </a:r>
          <a:r>
            <a:rPr lang="en-GB" sz="1800" b="1" kern="1200" dirty="0"/>
            <a:t>increase</a:t>
          </a:r>
          <a:r>
            <a:rPr lang="en-GB" sz="1800" kern="1200" dirty="0"/>
            <a:t> ( candidates / senses with certain features )</a:t>
          </a:r>
          <a:endParaRPr lang="en-GR" sz="1800" kern="1200" dirty="0"/>
        </a:p>
        <a:p>
          <a:pPr marL="342900" lvl="2" indent="-171450" algn="l" defTabSz="800100">
            <a:lnSpc>
              <a:spcPct val="90000"/>
            </a:lnSpc>
            <a:spcBef>
              <a:spcPct val="0"/>
            </a:spcBef>
            <a:spcAft>
              <a:spcPct val="15000"/>
            </a:spcAft>
            <a:buChar char="•"/>
          </a:pPr>
          <a:r>
            <a:rPr lang="en-GB" sz="1800" b="1" kern="1200" dirty="0"/>
            <a:t>Best</a:t>
          </a:r>
          <a:r>
            <a:rPr lang="en-GB" sz="1800" kern="1200" dirty="0"/>
            <a:t> </a:t>
          </a:r>
          <a:r>
            <a:rPr lang="en-GB" sz="1800" b="1" kern="1200" dirty="0"/>
            <a:t>candidates</a:t>
          </a:r>
          <a:r>
            <a:rPr lang="en-GB" sz="1800" kern="1200" dirty="0"/>
            <a:t> ( senses with higher fitness ) in the population</a:t>
          </a:r>
          <a:endParaRPr lang="en-GR" sz="1800" kern="1200" dirty="0"/>
        </a:p>
      </dsp:txBody>
      <dsp:txXfrm>
        <a:off x="0" y="2826995"/>
        <a:ext cx="7334079" cy="3175200"/>
      </dsp:txXfrm>
    </dsp:sp>
    <dsp:sp modelId="{C3B7AD24-F005-D345-A023-A559737FC7BA}">
      <dsp:nvSpPr>
        <dsp:cNvPr id="0" name=""/>
        <dsp:cNvSpPr/>
      </dsp:nvSpPr>
      <dsp:spPr>
        <a:xfrm>
          <a:off x="366703" y="2561314"/>
          <a:ext cx="6245951" cy="5313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048" tIns="0" rIns="194048" bIns="0" numCol="1" spcCol="1270" anchor="ctr" anchorCtr="0">
          <a:noAutofit/>
        </a:bodyPr>
        <a:lstStyle/>
        <a:p>
          <a:pPr marL="0" lvl="0" indent="0" algn="l" defTabSz="800100">
            <a:lnSpc>
              <a:spcPct val="90000"/>
            </a:lnSpc>
            <a:spcBef>
              <a:spcPct val="0"/>
            </a:spcBef>
            <a:spcAft>
              <a:spcPct val="35000"/>
            </a:spcAft>
            <a:buNone/>
          </a:pPr>
          <a:r>
            <a:rPr lang="en-GB" sz="1800" b="1" kern="1200" dirty="0">
              <a:solidFill>
                <a:schemeClr val="bg1"/>
              </a:solidFill>
            </a:rPr>
            <a:t>Game-theoretical approach </a:t>
          </a:r>
          <a:endParaRPr lang="en-GR" sz="1800" b="1" kern="1200" dirty="0">
            <a:solidFill>
              <a:schemeClr val="bg1"/>
            </a:solidFill>
          </a:endParaRPr>
        </a:p>
      </dsp:txBody>
      <dsp:txXfrm>
        <a:off x="392642" y="2587253"/>
        <a:ext cx="619407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5D394-7F37-C14D-9860-FF3153A0E415}">
      <dsp:nvSpPr>
        <dsp:cNvPr id="0" name=""/>
        <dsp:cNvSpPr/>
      </dsp:nvSpPr>
      <dsp:spPr>
        <a:xfrm>
          <a:off x="0" y="393373"/>
          <a:ext cx="7363680"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E68EE-BA79-A449-8AD9-9E4921D4B76C}">
      <dsp:nvSpPr>
        <dsp:cNvPr id="0" name=""/>
        <dsp:cNvSpPr/>
      </dsp:nvSpPr>
      <dsp:spPr>
        <a:xfrm>
          <a:off x="368184" y="157213"/>
          <a:ext cx="515457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C</a:t>
          </a:r>
          <a:r>
            <a:rPr lang="en-GB" sz="1600" b="1" kern="1200" dirty="0">
              <a:solidFill>
                <a:schemeClr val="tx1"/>
              </a:solidFill>
            </a:rPr>
            <a:t>onsistent</a:t>
          </a:r>
          <a:r>
            <a:rPr lang="en-GB" sz="1600" kern="1200" dirty="0">
              <a:solidFill>
                <a:schemeClr val="tx1"/>
              </a:solidFill>
            </a:rPr>
            <a:t> final </a:t>
          </a:r>
          <a:r>
            <a:rPr lang="en-GB" sz="1600" b="1" kern="1200" dirty="0">
              <a:solidFill>
                <a:schemeClr val="tx1"/>
              </a:solidFill>
            </a:rPr>
            <a:t>labelling</a:t>
          </a:r>
          <a:r>
            <a:rPr lang="en-GB" sz="1600" kern="1200" dirty="0">
              <a:solidFill>
                <a:schemeClr val="tx1"/>
              </a:solidFill>
            </a:rPr>
            <a:t> of the data</a:t>
          </a:r>
          <a:endParaRPr lang="en-US" sz="1600" kern="1200" dirty="0">
            <a:solidFill>
              <a:schemeClr val="tx1"/>
            </a:solidFill>
          </a:endParaRPr>
        </a:p>
      </dsp:txBody>
      <dsp:txXfrm>
        <a:off x="391241" y="180270"/>
        <a:ext cx="5108462" cy="426206"/>
      </dsp:txXfrm>
    </dsp:sp>
    <dsp:sp modelId="{F9771B48-C8C5-8841-9895-D04629100757}">
      <dsp:nvSpPr>
        <dsp:cNvPr id="0" name=""/>
        <dsp:cNvSpPr/>
      </dsp:nvSpPr>
      <dsp:spPr>
        <a:xfrm>
          <a:off x="0" y="1119133"/>
          <a:ext cx="7363680"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System </a:t>
          </a:r>
          <a:r>
            <a:rPr lang="en-US" sz="1600" b="0" kern="1200" dirty="0"/>
            <a:t>convergence </a:t>
          </a:r>
          <a:r>
            <a:rPr lang="en-GB" sz="1600" b="0" kern="1200" dirty="0"/>
            <a:t>to the nearest Nash equilibrium </a:t>
          </a:r>
        </a:p>
        <a:p>
          <a:pPr marL="171450" lvl="1" indent="-171450" algn="l" defTabSz="711200">
            <a:lnSpc>
              <a:spcPct val="90000"/>
            </a:lnSpc>
            <a:spcBef>
              <a:spcPct val="0"/>
            </a:spcBef>
            <a:spcAft>
              <a:spcPct val="15000"/>
            </a:spcAft>
            <a:buChar char="•"/>
          </a:pPr>
          <a:r>
            <a:rPr lang="en-GB" sz="1600" kern="1200" dirty="0"/>
            <a:t>(Nash Theorem 1951) </a:t>
          </a:r>
          <a:endParaRPr lang="en-US" sz="1600" kern="1200" dirty="0"/>
        </a:p>
      </dsp:txBody>
      <dsp:txXfrm>
        <a:off x="0" y="1119133"/>
        <a:ext cx="7363680" cy="907200"/>
      </dsp:txXfrm>
    </dsp:sp>
    <dsp:sp modelId="{389DECAA-1DA4-2148-AB28-548AC80C4A70}">
      <dsp:nvSpPr>
        <dsp:cNvPr id="0" name=""/>
        <dsp:cNvSpPr/>
      </dsp:nvSpPr>
      <dsp:spPr>
        <a:xfrm>
          <a:off x="368184" y="882973"/>
          <a:ext cx="5154576"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The </a:t>
          </a:r>
          <a:r>
            <a:rPr lang="en-GB" sz="1600" b="1" kern="1200" dirty="0">
              <a:solidFill>
                <a:schemeClr val="tx1"/>
              </a:solidFill>
            </a:rPr>
            <a:t>solution</a:t>
          </a:r>
          <a:r>
            <a:rPr lang="en-GB" sz="1600" kern="1200" dirty="0">
              <a:solidFill>
                <a:schemeClr val="tx1"/>
              </a:solidFill>
            </a:rPr>
            <a:t> of the problem is </a:t>
          </a:r>
          <a:r>
            <a:rPr lang="en-GB" sz="1600" b="1" kern="1200" dirty="0">
              <a:solidFill>
                <a:schemeClr val="tx1"/>
              </a:solidFill>
            </a:rPr>
            <a:t>always</a:t>
          </a:r>
          <a:r>
            <a:rPr lang="en-GB" sz="1600" kern="1200" dirty="0">
              <a:solidFill>
                <a:schemeClr val="tx1"/>
              </a:solidFill>
            </a:rPr>
            <a:t> found </a:t>
          </a:r>
          <a:endParaRPr lang="en-US" sz="1600" kern="1200" dirty="0">
            <a:solidFill>
              <a:schemeClr val="tx1"/>
            </a:solidFill>
          </a:endParaRPr>
        </a:p>
      </dsp:txBody>
      <dsp:txXfrm>
        <a:off x="391241" y="906030"/>
        <a:ext cx="5108462" cy="426206"/>
      </dsp:txXfrm>
    </dsp:sp>
    <dsp:sp modelId="{0D3CCCD1-5F8E-0E47-9623-9815B2677FF1}">
      <dsp:nvSpPr>
        <dsp:cNvPr id="0" name=""/>
        <dsp:cNvSpPr/>
      </dsp:nvSpPr>
      <dsp:spPr>
        <a:xfrm>
          <a:off x="0" y="2348893"/>
          <a:ext cx="7363680" cy="66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Target word</a:t>
          </a:r>
          <a:endParaRPr lang="en-US" sz="1600" kern="1200" dirty="0"/>
        </a:p>
      </dsp:txBody>
      <dsp:txXfrm>
        <a:off x="0" y="2348893"/>
        <a:ext cx="7363680" cy="667800"/>
      </dsp:txXfrm>
    </dsp:sp>
    <dsp:sp modelId="{C475D8B7-F068-3742-A2A0-C0AFD5782F8C}">
      <dsp:nvSpPr>
        <dsp:cNvPr id="0" name=""/>
        <dsp:cNvSpPr/>
      </dsp:nvSpPr>
      <dsp:spPr>
        <a:xfrm>
          <a:off x="368184" y="2112733"/>
          <a:ext cx="5154576"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Most appropriate sense association </a:t>
          </a:r>
          <a:endParaRPr lang="en-US" sz="1600" kern="1200" dirty="0">
            <a:solidFill>
              <a:schemeClr val="tx1"/>
            </a:solidFill>
          </a:endParaRPr>
        </a:p>
      </dsp:txBody>
      <dsp:txXfrm>
        <a:off x="391241" y="2135790"/>
        <a:ext cx="5108462" cy="426206"/>
      </dsp:txXfrm>
    </dsp:sp>
    <dsp:sp modelId="{A45773E9-729B-064A-BEF7-56635C22CA55}">
      <dsp:nvSpPr>
        <dsp:cNvPr id="0" name=""/>
        <dsp:cNvSpPr/>
      </dsp:nvSpPr>
      <dsp:spPr>
        <a:xfrm>
          <a:off x="0" y="3339253"/>
          <a:ext cx="7363680" cy="115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Continuous optimization problem</a:t>
          </a:r>
          <a:endParaRPr lang="en-US" sz="1600" kern="1200"/>
        </a:p>
        <a:p>
          <a:pPr marL="171450" lvl="1" indent="-171450" algn="l" defTabSz="711200">
            <a:lnSpc>
              <a:spcPct val="90000"/>
            </a:lnSpc>
            <a:spcBef>
              <a:spcPct val="0"/>
            </a:spcBef>
            <a:spcAft>
              <a:spcPct val="15000"/>
            </a:spcAft>
            <a:buChar char="•"/>
          </a:pPr>
          <a:r>
            <a:rPr lang="en-GB" sz="1600" kern="1200" dirty="0"/>
            <a:t>Exploitation of contextual information in a dynamic way</a:t>
          </a:r>
          <a:endParaRPr lang="en-US" sz="1600" kern="1200" dirty="0"/>
        </a:p>
        <a:p>
          <a:pPr marL="342900" lvl="2" indent="-171450" algn="l" defTabSz="711200">
            <a:lnSpc>
              <a:spcPct val="90000"/>
            </a:lnSpc>
            <a:spcBef>
              <a:spcPct val="0"/>
            </a:spcBef>
            <a:spcAft>
              <a:spcPct val="15000"/>
            </a:spcAft>
            <a:buNone/>
          </a:pPr>
          <a:r>
            <a:rPr lang="en-GB" sz="1600" kern="1200" dirty="0"/>
            <a:t>(evolutionary game theoretic framework)</a:t>
          </a:r>
          <a:endParaRPr lang="en-US" sz="1600" kern="1200" dirty="0"/>
        </a:p>
      </dsp:txBody>
      <dsp:txXfrm>
        <a:off x="0" y="3339253"/>
        <a:ext cx="7363680" cy="1159200"/>
      </dsp:txXfrm>
    </dsp:sp>
    <dsp:sp modelId="{EFF39500-15BB-F641-8D72-AF10741D4B83}">
      <dsp:nvSpPr>
        <dsp:cNvPr id="0" name=""/>
        <dsp:cNvSpPr/>
      </dsp:nvSpPr>
      <dsp:spPr>
        <a:xfrm>
          <a:off x="368184" y="3103093"/>
          <a:ext cx="5154576"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dirty="0">
              <a:solidFill>
                <a:schemeClr val="tx1"/>
              </a:solidFill>
            </a:rPr>
            <a:t>WSD</a:t>
          </a:r>
          <a:endParaRPr lang="en-US" sz="1600" kern="1200" dirty="0">
            <a:solidFill>
              <a:schemeClr val="tx1"/>
            </a:solidFill>
          </a:endParaRPr>
        </a:p>
      </dsp:txBody>
      <dsp:txXfrm>
        <a:off x="391241" y="3126150"/>
        <a:ext cx="5108462" cy="426206"/>
      </dsp:txXfrm>
    </dsp:sp>
    <dsp:sp modelId="{673CEEBD-F8C1-5B4E-A109-22A6CE506AC9}">
      <dsp:nvSpPr>
        <dsp:cNvPr id="0" name=""/>
        <dsp:cNvSpPr/>
      </dsp:nvSpPr>
      <dsp:spPr>
        <a:xfrm>
          <a:off x="0" y="4821013"/>
          <a:ext cx="7363680" cy="907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3" tIns="333248" rIns="571503"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Adaptive to different scenarios and tasks</a:t>
          </a:r>
          <a:endParaRPr lang="en-US" sz="1600" kern="1200" dirty="0"/>
        </a:p>
        <a:p>
          <a:pPr marL="171450" lvl="1" indent="-171450" algn="l" defTabSz="711200">
            <a:lnSpc>
              <a:spcPct val="90000"/>
            </a:lnSpc>
            <a:spcBef>
              <a:spcPct val="0"/>
            </a:spcBef>
            <a:spcAft>
              <a:spcPct val="15000"/>
            </a:spcAft>
            <a:buChar char="•"/>
          </a:pPr>
          <a:r>
            <a:rPr lang="en-GB" sz="1600" b="0" kern="1200" dirty="0"/>
            <a:t>Unsupervised / Semi-supervised</a:t>
          </a:r>
          <a:endParaRPr lang="en-US" sz="1600" kern="1200" dirty="0"/>
        </a:p>
      </dsp:txBody>
      <dsp:txXfrm>
        <a:off x="0" y="4821013"/>
        <a:ext cx="7363680" cy="907200"/>
      </dsp:txXfrm>
    </dsp:sp>
    <dsp:sp modelId="{1270CC7E-50C8-D345-A3C6-9051F0EA85E7}">
      <dsp:nvSpPr>
        <dsp:cNvPr id="0" name=""/>
        <dsp:cNvSpPr/>
      </dsp:nvSpPr>
      <dsp:spPr>
        <a:xfrm>
          <a:off x="368184" y="4584853"/>
          <a:ext cx="5154576" cy="4723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1" tIns="0" rIns="194831" bIns="0" numCol="1" spcCol="1270" anchor="ctr" anchorCtr="0">
          <a:noAutofit/>
        </a:bodyPr>
        <a:lstStyle/>
        <a:p>
          <a:pPr marL="0" lvl="0" indent="0" algn="l" defTabSz="711200">
            <a:lnSpc>
              <a:spcPct val="90000"/>
            </a:lnSpc>
            <a:spcBef>
              <a:spcPct val="0"/>
            </a:spcBef>
            <a:spcAft>
              <a:spcPct val="35000"/>
            </a:spcAft>
            <a:buNone/>
            <a:defRPr b="1"/>
          </a:pPr>
          <a:r>
            <a:rPr lang="en-GB" sz="1600" kern="1200">
              <a:solidFill>
                <a:schemeClr val="tx1"/>
              </a:solidFill>
            </a:rPr>
            <a:t>Versatile approach</a:t>
          </a:r>
          <a:endParaRPr lang="en-US" sz="1600" kern="1200">
            <a:solidFill>
              <a:schemeClr val="tx1"/>
            </a:solidFill>
          </a:endParaRPr>
        </a:p>
      </dsp:txBody>
      <dsp:txXfrm>
        <a:off x="391241" y="4607910"/>
        <a:ext cx="510846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CEBA3-AFD6-5A42-9FB5-7B68A448901C}">
      <dsp:nvSpPr>
        <dsp:cNvPr id="0" name=""/>
        <dsp:cNvSpPr/>
      </dsp:nvSpPr>
      <dsp:spPr>
        <a:xfrm>
          <a:off x="0" y="355193"/>
          <a:ext cx="1051560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Our unsupervised system performs better than any other unsupervised algorithm in all datasets</a:t>
          </a:r>
          <a:endParaRPr lang="en-GR" sz="1800" kern="1200" dirty="0"/>
        </a:p>
        <a:p>
          <a:pPr marL="171450" lvl="1" indent="-171450" algn="l" defTabSz="800100">
            <a:lnSpc>
              <a:spcPct val="90000"/>
            </a:lnSpc>
            <a:spcBef>
              <a:spcPct val="0"/>
            </a:spcBef>
            <a:spcAft>
              <a:spcPct val="15000"/>
            </a:spcAft>
            <a:buChar char="•"/>
          </a:pPr>
          <a:r>
            <a:rPr lang="en-US" sz="1800" kern="1200" dirty="0"/>
            <a:t>The performance of our system is more stable on the four datasets</a:t>
          </a:r>
          <a:endParaRPr lang="en-GR" sz="1800" kern="1200" dirty="0"/>
        </a:p>
        <a:p>
          <a:pPr marL="171450" lvl="1" indent="-171450" algn="l" defTabSz="800100">
            <a:lnSpc>
              <a:spcPct val="90000"/>
            </a:lnSpc>
            <a:spcBef>
              <a:spcPct val="0"/>
            </a:spcBef>
            <a:spcAft>
              <a:spcPct val="15000"/>
            </a:spcAft>
            <a:buChar char="•"/>
          </a:pPr>
          <a:r>
            <a:rPr lang="en-US" sz="1800" kern="1200" dirty="0"/>
            <a:t>The comparison with semi-supervised systems shows that our system always performs better than the most frequent sense heuristic when we use information from sense-labeled corpora</a:t>
          </a:r>
          <a:endParaRPr lang="en-GR" sz="1800" kern="1200" dirty="0"/>
        </a:p>
      </dsp:txBody>
      <dsp:txXfrm>
        <a:off x="0" y="355193"/>
        <a:ext cx="10515600" cy="2041200"/>
      </dsp:txXfrm>
    </dsp:sp>
    <dsp:sp modelId="{4443D7BC-B182-834D-A588-F03AAF3D9539}">
      <dsp:nvSpPr>
        <dsp:cNvPr id="0" name=""/>
        <dsp:cNvSpPr/>
      </dsp:nvSpPr>
      <dsp:spPr>
        <a:xfrm>
          <a:off x="525780" y="8951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WordNet:</a:t>
          </a:r>
          <a:endParaRPr lang="en-GR" sz="1800" kern="1200"/>
        </a:p>
      </dsp:txBody>
      <dsp:txXfrm>
        <a:off x="551719" y="115452"/>
        <a:ext cx="7309042" cy="479482"/>
      </dsp:txXfrm>
    </dsp:sp>
    <dsp:sp modelId="{7AE2683C-5940-8F49-96FE-34B4F9ED052C}">
      <dsp:nvSpPr>
        <dsp:cNvPr id="0" name=""/>
        <dsp:cNvSpPr/>
      </dsp:nvSpPr>
      <dsp:spPr>
        <a:xfrm>
          <a:off x="0" y="2759274"/>
          <a:ext cx="10515600" cy="1502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performance of our system is close to the results obtained with Babelfy on S13 and substantially higher on KORE50</a:t>
          </a:r>
          <a:endParaRPr lang="en-GR" sz="1800" kern="1200"/>
        </a:p>
        <a:p>
          <a:pPr marL="171450" lvl="1" indent="-171450" algn="l" defTabSz="800100">
            <a:lnSpc>
              <a:spcPct val="90000"/>
            </a:lnSpc>
            <a:spcBef>
              <a:spcPct val="0"/>
            </a:spcBef>
            <a:spcAft>
              <a:spcPct val="15000"/>
            </a:spcAft>
            <a:buChar char="•"/>
          </a:pPr>
          <a:r>
            <a:rPr lang="en-US" sz="1800" kern="1200" dirty="0"/>
            <a:t>It is also difficult to exploit distributional information on this data set because the sentences are short and, in many cases, cryptic. </a:t>
          </a:r>
          <a:endParaRPr lang="en-GR" sz="1800" kern="1200" dirty="0"/>
        </a:p>
      </dsp:txBody>
      <dsp:txXfrm>
        <a:off x="0" y="2759274"/>
        <a:ext cx="10515600" cy="1502550"/>
      </dsp:txXfrm>
    </dsp:sp>
    <dsp:sp modelId="{36FB3ABF-EFD2-7241-8728-CA42F826140F}">
      <dsp:nvSpPr>
        <dsp:cNvPr id="0" name=""/>
        <dsp:cNvSpPr/>
      </dsp:nvSpPr>
      <dsp:spPr>
        <a:xfrm>
          <a:off x="525780" y="2493593"/>
          <a:ext cx="7360920" cy="531360"/>
        </a:xfrm>
        <a:prstGeom prst="roundRect">
          <a:avLst/>
        </a:prstGeom>
        <a:gradFill rotWithShape="0">
          <a:gsLst>
            <a:gs pos="0">
              <a:srgbClr val="182C4E"/>
            </a:gs>
            <a:gs pos="50000">
              <a:schemeClr val="accent5">
                <a:lumMod val="75000"/>
              </a:schemeClr>
            </a:gs>
            <a:gs pos="100000">
              <a:srgbClr val="244073"/>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BabelNet: </a:t>
          </a:r>
          <a:endParaRPr lang="en-GR" sz="1800" kern="1200"/>
        </a:p>
      </dsp:txBody>
      <dsp:txXfrm>
        <a:off x="551719" y="2519532"/>
        <a:ext cx="73090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4A69E-409B-48E4-B1A1-732EAC29678B}">
      <dsp:nvSpPr>
        <dsp:cNvPr id="0" name=""/>
        <dsp:cNvSpPr/>
      </dsp:nvSpPr>
      <dsp:spPr>
        <a:xfrm>
          <a:off x="0" y="14386"/>
          <a:ext cx="10277476" cy="10056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047CB-E6B1-4A87-B885-D693668B0202}">
      <dsp:nvSpPr>
        <dsp:cNvPr id="0" name=""/>
        <dsp:cNvSpPr/>
      </dsp:nvSpPr>
      <dsp:spPr>
        <a:xfrm>
          <a:off x="172858" y="349068"/>
          <a:ext cx="314288" cy="314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E9967-F5F2-4D3B-B40A-8C66964B2B59}">
      <dsp:nvSpPr>
        <dsp:cNvPr id="0" name=""/>
        <dsp:cNvSpPr/>
      </dsp:nvSpPr>
      <dsp:spPr>
        <a:xfrm>
          <a:off x="665046" y="21893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A new method for WSD</a:t>
          </a:r>
        </a:p>
      </dsp:txBody>
      <dsp:txXfrm>
        <a:off x="665046" y="218930"/>
        <a:ext cx="4624864" cy="571433"/>
      </dsp:txXfrm>
    </dsp:sp>
    <dsp:sp modelId="{1541BC45-A3FB-46B0-A62F-E042EB8A70D8}">
      <dsp:nvSpPr>
        <dsp:cNvPr id="0" name=""/>
        <dsp:cNvSpPr/>
      </dsp:nvSpPr>
      <dsp:spPr>
        <a:xfrm>
          <a:off x="5278180" y="94469"/>
          <a:ext cx="4991961" cy="911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Evolutionary Game Theory</a:t>
          </a:r>
        </a:p>
        <a:p>
          <a:pPr marL="0" lvl="0" indent="0" algn="l" defTabSz="488950">
            <a:lnSpc>
              <a:spcPct val="100000"/>
            </a:lnSpc>
            <a:spcBef>
              <a:spcPct val="0"/>
            </a:spcBef>
            <a:spcAft>
              <a:spcPct val="35000"/>
            </a:spcAft>
            <a:buNone/>
          </a:pPr>
          <a:r>
            <a:rPr lang="en-US" sz="1100" b="0" kern="1200" dirty="0"/>
            <a:t>Similarity measures that perform better</a:t>
          </a:r>
        </a:p>
        <a:p>
          <a:pPr marL="0" lvl="0" indent="0" algn="l" defTabSz="488950">
            <a:lnSpc>
              <a:spcPct val="100000"/>
            </a:lnSpc>
            <a:spcBef>
              <a:spcPct val="0"/>
            </a:spcBef>
            <a:spcAft>
              <a:spcPct val="35000"/>
            </a:spcAft>
            <a:buNone/>
          </a:pPr>
          <a:r>
            <a:rPr lang="en-US" sz="1100" b="0" kern="1200" dirty="0"/>
            <a:t>Continuation of knowledge-based, graph-based approaches</a:t>
          </a:r>
        </a:p>
      </dsp:txBody>
      <dsp:txXfrm>
        <a:off x="5278180" y="94469"/>
        <a:ext cx="4991961" cy="911658"/>
      </dsp:txXfrm>
    </dsp:sp>
    <dsp:sp modelId="{EB0D457A-6BCB-4AF0-BB7E-2E066A58D9BE}">
      <dsp:nvSpPr>
        <dsp:cNvPr id="0" name=""/>
        <dsp:cNvSpPr/>
      </dsp:nvSpPr>
      <dsp:spPr>
        <a:xfrm>
          <a:off x="0" y="1151909"/>
          <a:ext cx="10277476" cy="1042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AA7F8-B3D0-400E-A67B-DDC17BEA3ED4}">
      <dsp:nvSpPr>
        <dsp:cNvPr id="0" name=""/>
        <dsp:cNvSpPr/>
      </dsp:nvSpPr>
      <dsp:spPr>
        <a:xfrm>
          <a:off x="172858" y="1515947"/>
          <a:ext cx="314288" cy="3142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490B-FFC6-448B-BAA8-1C90DE7CCCAB}">
      <dsp:nvSpPr>
        <dsp:cNvPr id="0" name=""/>
        <dsp:cNvSpPr/>
      </dsp:nvSpPr>
      <dsp:spPr>
        <a:xfrm>
          <a:off x="623838" y="1385494"/>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GB" sz="1600" kern="1200" dirty="0"/>
            <a:t>WSD as a constraint-satisfaction problem</a:t>
          </a:r>
          <a:endParaRPr lang="en-US" sz="1600" kern="1200" dirty="0"/>
        </a:p>
      </dsp:txBody>
      <dsp:txXfrm>
        <a:off x="623838" y="1385494"/>
        <a:ext cx="4624864" cy="571433"/>
      </dsp:txXfrm>
    </dsp:sp>
    <dsp:sp modelId="{1998ABC9-C967-4863-AD66-7969C29FF799}">
      <dsp:nvSpPr>
        <dsp:cNvPr id="0" name=""/>
        <dsp:cNvSpPr/>
      </dsp:nvSpPr>
      <dsp:spPr>
        <a:xfrm>
          <a:off x="5284870" y="1247059"/>
          <a:ext cx="4991961" cy="852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Consistency in the assignment of senses to related words</a:t>
          </a:r>
          <a:endParaRPr lang="en-US" sz="1100" b="0" kern="1200" dirty="0"/>
        </a:p>
        <a:p>
          <a:pPr marL="0" lvl="0" indent="0" algn="l" defTabSz="488950">
            <a:lnSpc>
              <a:spcPct val="100000"/>
            </a:lnSpc>
            <a:spcBef>
              <a:spcPct val="0"/>
            </a:spcBef>
            <a:spcAft>
              <a:spcPct val="35000"/>
            </a:spcAft>
            <a:buNone/>
          </a:pPr>
          <a:r>
            <a:rPr lang="en-GB" sz="1100" b="0" kern="1200" dirty="0"/>
            <a:t>Development </a:t>
          </a:r>
          <a:r>
            <a:rPr lang="en-US" sz="1100" b="0" kern="1200" dirty="0"/>
            <a:t>of contextual coherence on the assignment of senses (c</a:t>
          </a:r>
          <a:r>
            <a:rPr lang="en-GB" sz="1100" b="0" kern="1200" dirty="0" err="1"/>
            <a:t>haracteristic</a:t>
          </a:r>
          <a:r>
            <a:rPr lang="en-GB" sz="1100" b="0" kern="1200" dirty="0"/>
            <a:t> missing in many state-of-the-art systems)</a:t>
          </a:r>
          <a:endParaRPr lang="en-US" sz="1100" b="0" kern="1200" dirty="0"/>
        </a:p>
      </dsp:txBody>
      <dsp:txXfrm>
        <a:off x="5284870" y="1247059"/>
        <a:ext cx="4991961" cy="852064"/>
      </dsp:txXfrm>
    </dsp:sp>
    <dsp:sp modelId="{354E3EC9-B621-4F76-B8EF-64EB843E4AA3}">
      <dsp:nvSpPr>
        <dsp:cNvPr id="0" name=""/>
        <dsp:cNvSpPr/>
      </dsp:nvSpPr>
      <dsp:spPr>
        <a:xfrm>
          <a:off x="0" y="2337130"/>
          <a:ext cx="10277476" cy="5865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EFCBE9C7-B7C1-4556-A9C5-65DB112884D9}">
      <dsp:nvSpPr>
        <dsp:cNvPr id="0" name=""/>
        <dsp:cNvSpPr/>
      </dsp:nvSpPr>
      <dsp:spPr>
        <a:xfrm>
          <a:off x="172858" y="2473277"/>
          <a:ext cx="314288" cy="3142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7AA9C-C186-4DCE-B210-E07F7374320E}">
      <dsp:nvSpPr>
        <dsp:cNvPr id="0" name=""/>
        <dsp:cNvSpPr/>
      </dsp:nvSpPr>
      <dsp:spPr>
        <a:xfrm>
          <a:off x="625642" y="2338225"/>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kern="1200" dirty="0"/>
            <a:t>Replicator dynamics equation </a:t>
          </a:r>
        </a:p>
      </dsp:txBody>
      <dsp:txXfrm>
        <a:off x="625642" y="2338225"/>
        <a:ext cx="4624864" cy="571433"/>
      </dsp:txXfrm>
    </dsp:sp>
    <dsp:sp modelId="{81971265-7257-4D96-96E1-C255012610AB}">
      <dsp:nvSpPr>
        <dsp:cNvPr id="0" name=""/>
        <dsp:cNvSpPr/>
      </dsp:nvSpPr>
      <dsp:spPr>
        <a:xfrm>
          <a:off x="5284870" y="2344705"/>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Best labelling assignment</a:t>
          </a:r>
        </a:p>
      </dsp:txBody>
      <dsp:txXfrm>
        <a:off x="5284870" y="2344705"/>
        <a:ext cx="4991961" cy="571433"/>
      </dsp:txXfrm>
    </dsp:sp>
    <dsp:sp modelId="{010172C4-F772-4D8D-BE39-95175CE9AD52}">
      <dsp:nvSpPr>
        <dsp:cNvPr id="0" name=""/>
        <dsp:cNvSpPr/>
      </dsp:nvSpPr>
      <dsp:spPr>
        <a:xfrm>
          <a:off x="0" y="3066571"/>
          <a:ext cx="10277476" cy="6770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35866-22C2-4963-85B3-1838C7C94274}">
      <dsp:nvSpPr>
        <dsp:cNvPr id="0" name=""/>
        <dsp:cNvSpPr/>
      </dsp:nvSpPr>
      <dsp:spPr>
        <a:xfrm>
          <a:off x="172858" y="3247964"/>
          <a:ext cx="314288" cy="31428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4029-FD29-4A51-9136-5FE75216EE13}">
      <dsp:nvSpPr>
        <dsp:cNvPr id="0" name=""/>
        <dsp:cNvSpPr/>
      </dsp:nvSpPr>
      <dsp:spPr>
        <a:xfrm>
          <a:off x="618705" y="3103660"/>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Versatile</a:t>
          </a:r>
        </a:p>
      </dsp:txBody>
      <dsp:txXfrm>
        <a:off x="618705" y="3103660"/>
        <a:ext cx="4624864" cy="571433"/>
      </dsp:txXfrm>
    </dsp:sp>
    <dsp:sp modelId="{0C1440DA-CE15-A84D-9805-875079B1BBAA}">
      <dsp:nvSpPr>
        <dsp:cNvPr id="0" name=""/>
        <dsp:cNvSpPr/>
      </dsp:nvSpPr>
      <dsp:spPr>
        <a:xfrm>
          <a:off x="5284870" y="3119391"/>
          <a:ext cx="4991961"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GB" sz="1100" b="0" kern="1200" dirty="0"/>
            <a:t>Unsupervised</a:t>
          </a:r>
          <a:endParaRPr lang="en-US" sz="1100" kern="1200" dirty="0"/>
        </a:p>
        <a:p>
          <a:pPr marL="0" lvl="0" indent="0" algn="l" defTabSz="488950">
            <a:lnSpc>
              <a:spcPct val="100000"/>
            </a:lnSpc>
            <a:spcBef>
              <a:spcPct val="0"/>
            </a:spcBef>
            <a:spcAft>
              <a:spcPct val="35000"/>
            </a:spcAft>
            <a:buNone/>
          </a:pPr>
          <a:r>
            <a:rPr lang="en-GB" sz="1100" b="0" kern="1200" dirty="0"/>
            <a:t>Semi-supervised</a:t>
          </a:r>
          <a:endParaRPr lang="en-US" sz="1100" kern="1200" dirty="0"/>
        </a:p>
      </dsp:txBody>
      <dsp:txXfrm>
        <a:off x="5284870" y="3119391"/>
        <a:ext cx="4991961" cy="571433"/>
      </dsp:txXfrm>
    </dsp:sp>
    <dsp:sp modelId="{D9E869CE-5F16-4FD7-8430-D9725C858969}">
      <dsp:nvSpPr>
        <dsp:cNvPr id="0" name=""/>
        <dsp:cNvSpPr/>
      </dsp:nvSpPr>
      <dsp:spPr>
        <a:xfrm>
          <a:off x="0" y="3886503"/>
          <a:ext cx="10277476" cy="10280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47176-0B5A-41CB-95BE-49515F248597}">
      <dsp:nvSpPr>
        <dsp:cNvPr id="0" name=""/>
        <dsp:cNvSpPr/>
      </dsp:nvSpPr>
      <dsp:spPr>
        <a:xfrm>
          <a:off x="172858" y="4243360"/>
          <a:ext cx="314288" cy="31428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310DD-C274-48ED-9E11-A5ED826DB981}">
      <dsp:nvSpPr>
        <dsp:cNvPr id="0" name=""/>
        <dsp:cNvSpPr/>
      </dsp:nvSpPr>
      <dsp:spPr>
        <a:xfrm>
          <a:off x="646223" y="4114788"/>
          <a:ext cx="4624864" cy="57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711200">
            <a:lnSpc>
              <a:spcPct val="100000"/>
            </a:lnSpc>
            <a:spcBef>
              <a:spcPct val="0"/>
            </a:spcBef>
            <a:spcAft>
              <a:spcPct val="35000"/>
            </a:spcAft>
            <a:buNone/>
          </a:pPr>
          <a:r>
            <a:rPr lang="en-US" sz="1600" b="0" kern="1200" dirty="0"/>
            <a:t>Competitive compared to state-of-the-art systems</a:t>
          </a:r>
        </a:p>
      </dsp:txBody>
      <dsp:txXfrm>
        <a:off x="646223" y="4114788"/>
        <a:ext cx="4624864" cy="571433"/>
      </dsp:txXfrm>
    </dsp:sp>
    <dsp:sp modelId="{3C9168A5-9B55-4A5B-9205-592E3112A906}">
      <dsp:nvSpPr>
        <dsp:cNvPr id="0" name=""/>
        <dsp:cNvSpPr/>
      </dsp:nvSpPr>
      <dsp:spPr>
        <a:xfrm>
          <a:off x="5284870" y="3969327"/>
          <a:ext cx="4991961" cy="86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477" tIns="60477" rIns="60477" bIns="60477" numCol="1" spcCol="1270" anchor="ctr" anchorCtr="0">
          <a:noAutofit/>
        </a:bodyPr>
        <a:lstStyle/>
        <a:p>
          <a:pPr marL="0" lvl="0" indent="0" algn="l" defTabSz="488950">
            <a:lnSpc>
              <a:spcPct val="100000"/>
            </a:lnSpc>
            <a:spcBef>
              <a:spcPct val="0"/>
            </a:spcBef>
            <a:spcAft>
              <a:spcPct val="35000"/>
            </a:spcAft>
            <a:buNone/>
          </a:pPr>
          <a:r>
            <a:rPr lang="en-US" sz="1100" b="0" kern="1200" dirty="0"/>
            <a:t>Considers the influence of each word on the others</a:t>
          </a:r>
        </a:p>
        <a:p>
          <a:pPr marL="0" lvl="0" indent="0" algn="l" defTabSz="488950">
            <a:lnSpc>
              <a:spcPct val="100000"/>
            </a:lnSpc>
            <a:spcBef>
              <a:spcPct val="0"/>
            </a:spcBef>
            <a:spcAft>
              <a:spcPct val="35000"/>
            </a:spcAft>
            <a:buNone/>
          </a:pPr>
          <a:r>
            <a:rPr lang="en-US" sz="1100" b="0" kern="1200" dirty="0"/>
            <a:t>Imposes sense compatibility among each sense before assigning a meaning</a:t>
          </a:r>
        </a:p>
        <a:p>
          <a:pPr marL="0" lvl="0" indent="0" algn="l" defTabSz="488950">
            <a:lnSpc>
              <a:spcPct val="100000"/>
            </a:lnSpc>
            <a:spcBef>
              <a:spcPct val="0"/>
            </a:spcBef>
            <a:spcAft>
              <a:spcPct val="35000"/>
            </a:spcAft>
            <a:buNone/>
          </a:pPr>
          <a:r>
            <a:rPr lang="en-US" sz="1100" b="0" kern="1200" dirty="0"/>
            <a:t>The meaning of a word depends only on words that share a proximity relation and on those that enjoy a high distributional similarity</a:t>
          </a:r>
        </a:p>
      </dsp:txBody>
      <dsp:txXfrm>
        <a:off x="5284870" y="3969327"/>
        <a:ext cx="4991961" cy="8623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0AC88-CDE7-7B40-85BE-0D0004E83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a:extLst>
              <a:ext uri="{FF2B5EF4-FFF2-40B4-BE49-F238E27FC236}">
                <a16:creationId xmlns:a16="http://schemas.microsoft.com/office/drawing/2014/main" id="{FB302900-9EC0-F44E-B22D-EED3DE944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7BF7A-3ED8-D842-B915-3A2452B7907E}" type="datetimeFigureOut">
              <a:rPr lang="en-GR" smtClean="0"/>
              <a:t>5/2/21</a:t>
            </a:fld>
            <a:endParaRPr lang="en-GR"/>
          </a:p>
        </p:txBody>
      </p:sp>
      <p:sp>
        <p:nvSpPr>
          <p:cNvPr id="4" name="Footer Placeholder 3">
            <a:extLst>
              <a:ext uri="{FF2B5EF4-FFF2-40B4-BE49-F238E27FC236}">
                <a16:creationId xmlns:a16="http://schemas.microsoft.com/office/drawing/2014/main" id="{D7312582-EA6C-A84A-AE5B-19D46EF5C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5" name="Slide Number Placeholder 4">
            <a:extLst>
              <a:ext uri="{FF2B5EF4-FFF2-40B4-BE49-F238E27FC236}">
                <a16:creationId xmlns:a16="http://schemas.microsoft.com/office/drawing/2014/main" id="{00A3C6DB-D857-0A46-99EB-6B4073161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EEB8D4-5F2C-2B42-8D2E-ED8700D22A70}" type="slidenum">
              <a:rPr lang="en-GR" smtClean="0"/>
              <a:t>‹#›</a:t>
            </a:fld>
            <a:endParaRPr lang="en-GR"/>
          </a:p>
        </p:txBody>
      </p:sp>
    </p:spTree>
    <p:extLst>
      <p:ext uri="{BB962C8B-B14F-4D97-AF65-F5344CB8AC3E}">
        <p14:creationId xmlns:p14="http://schemas.microsoft.com/office/powerpoint/2010/main" val="370973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762C5-3D12-8548-9466-A1EB4B25D887}" type="datetimeFigureOut">
              <a:rPr lang="en-GR" smtClean="0"/>
              <a:t>5/2/21</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AF4C-95C0-8842-99C1-47754878ECD7}" type="slidenum">
              <a:rPr lang="en-GR" smtClean="0"/>
              <a:t>‹#›</a:t>
            </a:fld>
            <a:endParaRPr lang="en-GR"/>
          </a:p>
        </p:txBody>
      </p:sp>
    </p:spTree>
    <p:extLst>
      <p:ext uri="{BB962C8B-B14F-4D97-AF65-F5344CB8AC3E}">
        <p14:creationId xmlns:p14="http://schemas.microsoft.com/office/powerpoint/2010/main" val="4749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Καλησπέρα σας.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Είμαστε οι </a:t>
            </a:r>
            <a:r>
              <a:rPr lang="el-GR" sz="1200" b="0" i="0" u="none" strike="noStrike" kern="1200" dirty="0" err="1">
                <a:solidFill>
                  <a:schemeClr val="tx1"/>
                </a:solidFill>
                <a:effectLst/>
                <a:latin typeface="+mn-lt"/>
                <a:ea typeface="+mn-ea"/>
                <a:cs typeface="+mn-cs"/>
              </a:rPr>
              <a:t>Θεατίνα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Κυλάφη</a:t>
            </a:r>
            <a:r>
              <a:rPr lang="el-GR" sz="1200" b="0" i="0" u="none" strike="noStrike" kern="1200" dirty="0">
                <a:solidFill>
                  <a:schemeClr val="tx1"/>
                </a:solidFill>
                <a:effectLst/>
                <a:latin typeface="+mn-lt"/>
                <a:ea typeface="+mn-ea"/>
                <a:cs typeface="+mn-cs"/>
              </a:rPr>
              <a:t> και </a:t>
            </a:r>
            <a:r>
              <a:rPr lang="el-GR" sz="1200" b="0" i="0" u="none" strike="noStrike" kern="1200" dirty="0" err="1">
                <a:solidFill>
                  <a:schemeClr val="tx1"/>
                </a:solidFill>
                <a:effectLst/>
                <a:latin typeface="+mn-lt"/>
                <a:ea typeface="+mn-ea"/>
                <a:cs typeface="+mn-cs"/>
              </a:rPr>
              <a:t>Τζουλιάνα</a:t>
            </a:r>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Πιργιάσι</a:t>
            </a:r>
            <a:r>
              <a:rPr lang="el-GR" sz="1200" b="0" i="0" u="none" strike="noStrike" kern="1200" dirty="0">
                <a:solidFill>
                  <a:schemeClr val="tx1"/>
                </a:solidFill>
                <a:effectLst/>
                <a:latin typeface="+mn-lt"/>
                <a:ea typeface="+mn-ea"/>
                <a:cs typeface="+mn-cs"/>
              </a:rPr>
              <a:t> και θα σας παρουσιάσουμε το άρθρο με τίτλο  «</a:t>
            </a:r>
            <a:r>
              <a:rPr lang="en-GB" sz="1200" b="0" i="0" u="none" strike="noStrike" kern="1200" dirty="0">
                <a:solidFill>
                  <a:schemeClr val="tx1"/>
                </a:solidFill>
                <a:effectLst/>
                <a:latin typeface="+mn-lt"/>
                <a:ea typeface="+mn-ea"/>
                <a:cs typeface="+mn-cs"/>
              </a:rPr>
              <a:t>A Game – Theoretic Approach to  Word Sense Disambiguation», </a:t>
            </a:r>
            <a:r>
              <a:rPr lang="el-GR" sz="1200" b="0" i="0" u="none" strike="noStrike" kern="1200" dirty="0">
                <a:solidFill>
                  <a:schemeClr val="tx1"/>
                </a:solidFill>
                <a:effectLst/>
                <a:latin typeface="+mn-lt"/>
                <a:ea typeface="+mn-ea"/>
                <a:cs typeface="+mn-cs"/>
              </a:rPr>
              <a:t>το οποίο αφορά τον τομέα της επεξεργασίας φυσικής γλώσσας και συγκεκριμένα την άρση της αμφισημίας των λέξεων (ΑΑΛ), εφαρμόζοντας τεχνικές της θεωρίας παιγνίων.</a:t>
            </a:r>
            <a:endParaRPr lang="el-GR"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a:t>
            </a:fld>
            <a:endParaRPr lang="en-GR"/>
          </a:p>
        </p:txBody>
      </p:sp>
    </p:spTree>
    <p:extLst>
      <p:ext uri="{BB962C8B-B14F-4D97-AF65-F5344CB8AC3E}">
        <p14:creationId xmlns:p14="http://schemas.microsoft.com/office/powerpoint/2010/main" val="72004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επόμενο βήμα συλλέγονται οι</a:t>
            </a:r>
            <a:r>
              <a:rPr lang="en-US" dirty="0"/>
              <a:t> k</a:t>
            </a:r>
            <a:r>
              <a:rPr lang="el-GR" dirty="0"/>
              <a:t> έννοιες που συνδέονται με την εκάστοτε λέξη</a:t>
            </a:r>
            <a:r>
              <a:rPr lang="en-US" dirty="0"/>
              <a:t> </a:t>
            </a:r>
            <a:r>
              <a:rPr lang="en-US" dirty="0" err="1"/>
              <a:t>i</a:t>
            </a:r>
            <a:r>
              <a:rPr lang="el-GR" dirty="0"/>
              <a:t>, ώστε να δημιουργηθεί </a:t>
            </a:r>
            <a:r>
              <a:rPr lang="en-US" dirty="0"/>
              <a:t>o</a:t>
            </a:r>
            <a:r>
              <a:rPr lang="el-GR" dirty="0"/>
              <a:t> χώρος στρατηγικής του παιχνιδιού, </a:t>
            </a:r>
            <a:r>
              <a:rPr lang="el-GR" dirty="0" err="1"/>
              <a:t>αποτελο</a:t>
            </a:r>
            <a:r>
              <a:rPr lang="en-US" dirty="0" err="1"/>
              <a:t>ύ</a:t>
            </a:r>
            <a:r>
              <a:rPr lang="el-GR" dirty="0" err="1"/>
              <a:t>μενος</a:t>
            </a:r>
            <a:r>
              <a:rPr lang="el-GR" dirty="0"/>
              <a:t> από την ένωση των </a:t>
            </a:r>
            <a:r>
              <a:rPr lang="el-GR" dirty="0" err="1"/>
              <a:t>προαναφερθ</a:t>
            </a:r>
            <a:r>
              <a:rPr lang="en-US" dirty="0" err="1"/>
              <a:t>έ</a:t>
            </a:r>
            <a:r>
              <a:rPr lang="el-GR" dirty="0" err="1"/>
              <a:t>ντων</a:t>
            </a:r>
            <a:r>
              <a:rPr lang="el-GR" dirty="0"/>
              <a:t> συνόλων και να υπολογιστεί η πιθανότητα επιλογής της εκάστοτε έννοιας από την </a:t>
            </a:r>
            <a:r>
              <a:rPr lang="en-US" dirty="0" err="1"/>
              <a:t>i</a:t>
            </a:r>
            <a:r>
              <a:rPr lang="el-GR" dirty="0"/>
              <a:t>-</a:t>
            </a:r>
            <a:r>
              <a:rPr lang="el-GR" dirty="0" err="1"/>
              <a:t>οστή</a:t>
            </a:r>
            <a:r>
              <a:rPr lang="el-GR" dirty="0"/>
              <a:t> λέξη.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l-GR" dirty="0"/>
              <a:t> κάθε </a:t>
            </a:r>
            <a:r>
              <a:rPr lang="el-GR" dirty="0" err="1"/>
              <a:t>πα</a:t>
            </a:r>
            <a:r>
              <a:rPr lang="en-US" dirty="0" err="1"/>
              <a:t>ί</a:t>
            </a:r>
            <a:r>
              <a:rPr lang="el-GR" dirty="0" err="1"/>
              <a:t>κτης</a:t>
            </a:r>
            <a:r>
              <a:rPr lang="el-GR" dirty="0"/>
              <a:t> διαθέτει ένα σύνολο στρατηγικών, το οποίο εκφράζεται ως ένα διάνυσμα </a:t>
            </a:r>
            <a:r>
              <a:rPr lang="en-US" dirty="0" err="1"/>
              <a:t>s_p</a:t>
            </a:r>
            <a:r>
              <a:rPr lang="el-GR" dirty="0"/>
              <a:t> διάστασης</a:t>
            </a:r>
            <a:r>
              <a:rPr lang="en-US" dirty="0"/>
              <a:t> n, </a:t>
            </a:r>
            <a:r>
              <a:rPr lang="el-GR" dirty="0"/>
              <a:t>δηλαδή</a:t>
            </a:r>
            <a:r>
              <a:rPr lang="en-US" dirty="0"/>
              <a:t> </a:t>
            </a:r>
            <a:r>
              <a:rPr lang="el-GR" dirty="0"/>
              <a:t>με </a:t>
            </a:r>
            <a:r>
              <a:rPr lang="en-US" dirty="0"/>
              <a:t>n</a:t>
            </a:r>
            <a:r>
              <a:rPr lang="el-GR" dirty="0"/>
              <a:t> μη αρνητικές συντεταγμένες, οι οποίες αθροίζουν στο 1, όπως θα δούμε αργότερα και εκφράζουν την πιθανότητα επιλογής της αντίστοιχης έννοιας με την οποία αυτή η λέξη σχετίζεται.</a:t>
            </a:r>
          </a:p>
          <a:p>
            <a:endParaRPr lang="el-GR" dirty="0"/>
          </a:p>
          <a:p>
            <a:r>
              <a:rPr lang="el-GR" dirty="0"/>
              <a:t>Για την καλύτερη κατανόηση του χώρου των στρατηγικών, θα δούμε τη γραφική αναπαράστασή του, η οποία αποδίδεται ως ένα </a:t>
            </a:r>
            <a:r>
              <a:rPr lang="el-GR" dirty="0" err="1"/>
              <a:t>κανονικ</a:t>
            </a:r>
            <a:r>
              <a:rPr lang="en-US" dirty="0" err="1"/>
              <a:t>ό</a:t>
            </a:r>
            <a:r>
              <a:rPr lang="el-GR" dirty="0"/>
              <a:t> πολύγωνο ακτίνας 1, με τις ακμές που ενώνουν το κέντρο του με κάθε κορυφή να δηλώνουν την πιθανότητα επιλογής της έννοιας</a:t>
            </a:r>
            <a:r>
              <a:rPr lang="en-US" dirty="0"/>
              <a:t> </a:t>
            </a:r>
            <a:r>
              <a:rPr lang="el-GR" dirty="0"/>
              <a:t>που αντιπροσωπεύει</a:t>
            </a:r>
            <a:r>
              <a:rPr lang="en-US" dirty="0"/>
              <a:t> </a:t>
            </a:r>
            <a:r>
              <a:rPr lang="el-GR" dirty="0"/>
              <a:t>η αντίστοιχη κορυφή.</a:t>
            </a:r>
          </a:p>
        </p:txBody>
      </p:sp>
      <p:sp>
        <p:nvSpPr>
          <p:cNvPr id="4" name="Slide Number Placeholder 3"/>
          <p:cNvSpPr>
            <a:spLocks noGrp="1"/>
          </p:cNvSpPr>
          <p:nvPr>
            <p:ph type="sldNum" sz="quarter" idx="5"/>
          </p:nvPr>
        </p:nvSpPr>
        <p:spPr/>
        <p:txBody>
          <a:bodyPr/>
          <a:lstStyle/>
          <a:p>
            <a:fld id="{31B9AF4C-95C0-8842-99C1-47754878ECD7}" type="slidenum">
              <a:rPr lang="en-GR" smtClean="0"/>
              <a:t>10</a:t>
            </a:fld>
            <a:endParaRPr lang="en-GR"/>
          </a:p>
        </p:txBody>
      </p:sp>
    </p:spTree>
    <p:extLst>
      <p:ext uri="{BB962C8B-B14F-4D97-AF65-F5344CB8AC3E}">
        <p14:creationId xmlns:p14="http://schemas.microsoft.com/office/powerpoint/2010/main" val="289006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h</m:t>
                        </m:r>
                      </m:sub>
                    </m:sSub>
                  </m:oMath>
                </a14:m>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Choice>
        <mc:Fallback>
          <p:sp>
            <p:nvSpPr>
              <p:cNvPr id="3" name="Notes Placeholder 2"/>
              <p:cNvSpPr>
                <a:spLocks noGrp="1"/>
              </p:cNvSpPr>
              <p:nvPr>
                <p:ph type="body" idx="1"/>
              </p:nvPr>
            </p:nvSpPr>
            <p:spPr/>
            <p:txBody>
              <a:bodyPr/>
              <a:lstStyle/>
              <a:p>
                <a:r>
                  <a:rPr lang="el-GR" dirty="0"/>
                  <a:t>Για την αρχικοποίηση λοιπόν του χώρου στρατηγικών του παιγνίου, αποδίδεται σε κάθε λέξη μια τιμή πιθανότητας επιλογής των εννοιών της.</a:t>
                </a:r>
              </a:p>
              <a:p>
                <a:endParaRPr lang="el-GR" dirty="0"/>
              </a:p>
              <a:p>
                <a:r>
                  <a:rPr lang="el-GR" dirty="0"/>
                  <a:t>Στην περίπτωση της μη επιβλεπόμενης μάθησης, ακολουθείται η ομοιόμορφη κατανομή καθώς δεν υπάρχει πρότερη γνώση για τις προτιμήσεις των λέξεων σχετικά με την επιλογή εννοιών, ενώ στην </a:t>
                </a:r>
                <a:r>
                  <a:rPr lang="el-GR" dirty="0" err="1"/>
                  <a:t>ημι</a:t>
                </a:r>
                <a:r>
                  <a:rPr lang="el-GR" dirty="0"/>
                  <a:t>-επιβλεπόμενη μάθηση, αξιοποιούνται πληροφορίες από εννοιολογικά </a:t>
                </a:r>
                <a:r>
                  <a:rPr lang="el-GR" dirty="0" err="1"/>
                  <a:t>επισημειωμένα</a:t>
                </a:r>
                <a:r>
                  <a:rPr lang="el-GR" dirty="0"/>
                  <a:t> δεδομένα και ακολουθείται η γεωμετρική κατανομή. Με αυτό τον τρόπο, είτε λαμβάνουν μεγαλύτερη πιθανότητα οι συχνότερες έννοιες που αφορούν την </a:t>
                </a:r>
                <a:r>
                  <a:rPr lang="en-US" dirty="0" err="1"/>
                  <a:t>i</a:t>
                </a:r>
                <a:r>
                  <a:rPr lang="en-US" dirty="0"/>
                  <a:t>-</a:t>
                </a:r>
                <a:r>
                  <a:rPr lang="el-GR" dirty="0" err="1"/>
                  <a:t>οστή</a:t>
                </a:r>
                <a:r>
                  <a:rPr lang="el-GR" dirty="0"/>
                  <a:t> λέξη, είτε μετά από τεχνικές </a:t>
                </a:r>
                <a:r>
                  <a:rPr lang="el-GR" dirty="0" err="1"/>
                  <a:t>συσταδοποίησης</a:t>
                </a:r>
                <a:r>
                  <a:rPr lang="el-GR" dirty="0"/>
                  <a:t>, αποδίδονται ίσες τιμές πιθανότητας στις έννοιες εντός μιας συστάδας.</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n-US" dirty="0"/>
              </a:p>
              <a:p>
                <a:r>
                  <a:rPr lang="el-GR" dirty="0"/>
                  <a:t>Ομοιόμορφη κατανομή ( μέση τιμή:</a:t>
                </a:r>
                <a:r>
                  <a:rPr lang="en-US" dirty="0"/>
                  <a:t> (</a:t>
                </a:r>
                <a:r>
                  <a:rPr lang="en-US" dirty="0" err="1"/>
                  <a:t>a+b</a:t>
                </a:r>
                <a:r>
                  <a:rPr lang="en-US" dirty="0"/>
                  <a:t>)/2, </a:t>
                </a:r>
                <a:r>
                  <a:rPr lang="el-GR" dirty="0"/>
                  <a:t>διασπορά: </a:t>
                </a:r>
                <a:r>
                  <a:rPr lang="en-US" dirty="0"/>
                  <a:t>(n^2 -1)/12</a:t>
                </a:r>
                <a:r>
                  <a:rPr lang="el-GR" dirty="0"/>
                  <a:t> )</a:t>
                </a:r>
                <a:r>
                  <a:rPr lang="en-US" dirty="0"/>
                  <a:t>, n=</a:t>
                </a:r>
                <a:r>
                  <a:rPr lang="el-GR" dirty="0"/>
                  <a:t>οι έννοιες</a:t>
                </a:r>
              </a:p>
              <a:p>
                <a:r>
                  <a:rPr lang="el-GR" dirty="0" err="1"/>
                  <a:t>Μικρ</a:t>
                </a:r>
                <a:r>
                  <a:rPr lang="en-US" dirty="0" err="1"/>
                  <a:t>ό</a:t>
                </a:r>
                <a:r>
                  <a:rPr lang="el-GR" dirty="0"/>
                  <a:t> </a:t>
                </a:r>
                <a:r>
                  <a:rPr lang="en-US" dirty="0"/>
                  <a:t>rank </a:t>
                </a:r>
                <a:r>
                  <a:rPr lang="en-US" sz="1200" b="0" i="0">
                    <a:latin typeface="Cambria Math" panose="02040503050406030204" pitchFamily="18" charset="0"/>
                  </a:rPr>
                  <a:t>𝑟_ℎ</a:t>
                </a:r>
                <a:r>
                  <a:rPr lang="el-GR" dirty="0"/>
                  <a:t> μεγάλη συχνότητα, και</a:t>
                </a:r>
                <a:r>
                  <a:rPr lang="el-GR" baseline="0" dirty="0"/>
                  <a:t> όσο μικραίνει το </a:t>
                </a:r>
                <a:r>
                  <a:rPr lang="en-US" baseline="0" dirty="0"/>
                  <a:t>rank, </a:t>
                </a:r>
                <a:r>
                  <a:rPr lang="el-GR" baseline="0" dirty="0"/>
                  <a:t>τόσο μεγαλώνει και η πιθανότητα γιατί είναι φθίνουσα κατανομή ( μέση τιμή: </a:t>
                </a:r>
                <a:r>
                  <a:rPr lang="en-US" baseline="0" dirty="0"/>
                  <a:t>(1-p</a:t>
                </a:r>
                <a:r>
                  <a:rPr lang="el-GR" baseline="0" dirty="0"/>
                  <a:t>)</a:t>
                </a:r>
                <a:r>
                  <a:rPr lang="en-US" baseline="0" dirty="0"/>
                  <a:t>/p, </a:t>
                </a:r>
                <a:r>
                  <a:rPr lang="el-GR" baseline="0" dirty="0"/>
                  <a:t>διασπορά: </a:t>
                </a:r>
                <a:r>
                  <a:rPr lang="en-US" baseline="0" dirty="0"/>
                  <a:t>(1-p</a:t>
                </a:r>
                <a:r>
                  <a:rPr lang="el-GR" baseline="0" dirty="0"/>
                  <a:t>)</a:t>
                </a:r>
                <a:r>
                  <a:rPr lang="en-US" baseline="0" dirty="0"/>
                  <a:t>/</a:t>
                </a:r>
                <a:r>
                  <a:rPr lang="el-GR" baseline="0" dirty="0"/>
                  <a:t>(</a:t>
                </a:r>
                <a:r>
                  <a:rPr lang="en-US" baseline="0" dirty="0"/>
                  <a:t>p</a:t>
                </a:r>
                <a:r>
                  <a:rPr lang="el-GR" baseline="0" dirty="0"/>
                  <a:t>^2)  )</a:t>
                </a:r>
                <a:r>
                  <a:rPr lang="en-US" baseline="0" dirty="0"/>
                  <a:t>  </a:t>
                </a:r>
              </a:p>
              <a:p>
                <a:r>
                  <a:rPr lang="el-GR" baseline="0" dirty="0"/>
                  <a:t>Όσο μικραίνει το </a:t>
                </a:r>
                <a:r>
                  <a:rPr lang="en-US" baseline="0" dirty="0"/>
                  <a:t>p, </a:t>
                </a:r>
                <a:r>
                  <a:rPr lang="el-GR" baseline="0" dirty="0"/>
                  <a:t>τόσο μεγαλύτερη διασπορά τιμών έχουμε</a:t>
                </a:r>
              </a:p>
              <a:p>
                <a:r>
                  <a:rPr lang="el-GR" baseline="0" dirty="0"/>
                  <a:t>Διαιρούμε με το άθροισμα του συνόλου των τιμών, ώστε να αθροίζει στη μονάδα</a:t>
                </a:r>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11</a:t>
            </a:fld>
            <a:endParaRPr lang="en-GR"/>
          </a:p>
        </p:txBody>
      </p:sp>
    </p:spTree>
    <p:extLst>
      <p:ext uri="{BB962C8B-B14F-4D97-AF65-F5344CB8AC3E}">
        <p14:creationId xmlns:p14="http://schemas.microsoft.com/office/powerpoint/2010/main" val="52524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Ο πίνακας ομοιότητας εννοιών χρησιμοποιείται  για την εξαγωγή του πίνακα μερικής απόδοσης (</a:t>
            </a:r>
            <a:r>
              <a:rPr lang="el-GR" sz="1200" b="0" i="0" u="none" strike="noStrike" kern="1200" dirty="0" err="1">
                <a:solidFill>
                  <a:schemeClr val="tx1"/>
                </a:solidFill>
                <a:effectLst/>
                <a:latin typeface="+mn-lt"/>
                <a:ea typeface="+mn-ea"/>
                <a:cs typeface="+mn-cs"/>
              </a:rPr>
              <a:t>υποπίνακα</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Zij </a:t>
            </a:r>
            <a:r>
              <a:rPr lang="el-GR" sz="1200" b="0" i="0" u="none" strike="noStrike" kern="1200" dirty="0">
                <a:solidFill>
                  <a:schemeClr val="tx1"/>
                </a:solidFill>
                <a:effectLst/>
                <a:latin typeface="+mn-lt"/>
                <a:ea typeface="+mn-ea"/>
                <a:cs typeface="+mn-cs"/>
              </a:rPr>
              <a:t>για τα παιχνίδια που παίζονται μεταξύ δύο παικτών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j.</a:t>
            </a:r>
            <a:endParaRPr lang="en-GB"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 </a:t>
            </a:r>
            <a:r>
              <a:rPr lang="el-GR" sz="1200" b="0" i="0" u="none" strike="noStrike" kern="1200" dirty="0">
                <a:solidFill>
                  <a:schemeClr val="tx1"/>
                </a:solidFill>
                <a:effectLst/>
                <a:latin typeface="+mn-lt"/>
                <a:ea typeface="+mn-ea"/>
                <a:cs typeface="+mn-cs"/>
              </a:rPr>
              <a:t>διαδικασία γίνεται εξάγοντας από το </a:t>
            </a:r>
            <a:r>
              <a:rPr lang="en-GB" sz="1200" b="0" i="0" u="none" strike="noStrike" kern="1200" dirty="0">
                <a:solidFill>
                  <a:schemeClr val="tx1"/>
                </a:solidFill>
                <a:effectLst/>
                <a:latin typeface="+mn-lt"/>
                <a:ea typeface="+mn-ea"/>
                <a:cs typeface="+mn-cs"/>
              </a:rPr>
              <a:t>Z </a:t>
            </a:r>
            <a:r>
              <a:rPr lang="el-GR" sz="1200" b="0" i="0" u="none" strike="noStrike" kern="1200" dirty="0">
                <a:solidFill>
                  <a:schemeClr val="tx1"/>
                </a:solidFill>
                <a:effectLst/>
                <a:latin typeface="+mn-lt"/>
                <a:ea typeface="+mn-ea"/>
                <a:cs typeface="+mn-cs"/>
              </a:rPr>
              <a:t>τις καταχωρήσεις σε σχέση με τους δείκτες των εννοιών που σχετίζονται με τις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r>
              <a:rPr lang="el-GR" sz="1200" b="0" i="0" u="none" strike="noStrike" kern="1200" dirty="0">
                <a:solidFill>
                  <a:schemeClr val="tx1"/>
                </a:solidFill>
                <a:effectLst/>
                <a:latin typeface="+mn-lt"/>
                <a:ea typeface="+mn-ea"/>
                <a:cs typeface="+mn-cs"/>
              </a:rPr>
              <a:t>των εννοιών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Παράγεται ένας </a:t>
            </a:r>
            <a:r>
              <a:rPr lang="el-GR" sz="1200" b="0" i="0" u="none" strike="noStrike" kern="1200" dirty="0" err="1">
                <a:solidFill>
                  <a:schemeClr val="tx1"/>
                </a:solidFill>
                <a:effectLst/>
                <a:latin typeface="+mn-lt"/>
                <a:ea typeface="+mn-ea"/>
                <a:cs typeface="+mn-cs"/>
              </a:rPr>
              <a:t>πίνακςα</a:t>
            </a:r>
            <a:r>
              <a:rPr lang="el-GR" sz="1200" b="0" i="0" u="none" strike="noStrike" kern="1200" dirty="0">
                <a:solidFill>
                  <a:schemeClr val="tx1"/>
                </a:solidFill>
                <a:effectLst/>
                <a:latin typeface="+mn-lt"/>
                <a:ea typeface="+mn-ea"/>
                <a:cs typeface="+mn-cs"/>
              </a:rPr>
              <a:t> αποδόσεων </a:t>
            </a:r>
            <a:r>
              <a:rPr lang="en-GB" sz="1200" b="0" i="0" u="none" strike="noStrike" kern="1200" dirty="0">
                <a:solidFill>
                  <a:schemeClr val="tx1"/>
                </a:solidFill>
                <a:effectLst/>
                <a:latin typeface="+mn-lt"/>
                <a:ea typeface="+mn-ea"/>
                <a:cs typeface="+mn-cs"/>
              </a:rPr>
              <a:t>mi ×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όπου 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οι αριθμοί των εννοιών στα </a:t>
            </a:r>
            <a:r>
              <a:rPr lang="en-GB" sz="1200" b="0" i="0" u="none" strike="noStrike" kern="1200" dirty="0">
                <a:solidFill>
                  <a:schemeClr val="tx1"/>
                </a:solidFill>
                <a:effectLst/>
                <a:latin typeface="+mn-lt"/>
                <a:ea typeface="+mn-ea"/>
                <a:cs typeface="+mn-cs"/>
              </a:rPr>
              <a:t>Mi </a:t>
            </a:r>
            <a:r>
              <a:rPr lang="el-GR" sz="1200" b="0" i="0" u="none" strike="noStrike" kern="1200" dirty="0">
                <a:solidFill>
                  <a:schemeClr val="tx1"/>
                </a:solidFill>
                <a:effectLst/>
                <a:latin typeface="+mn-lt"/>
                <a:ea typeface="+mn-ea"/>
                <a:cs typeface="+mn-cs"/>
              </a:rPr>
              <a:t>και </a:t>
            </a:r>
            <a:r>
              <a:rPr lang="en-GB" sz="1200" b="0" i="0" u="none" strike="noStrike" kern="1200" dirty="0" err="1">
                <a:solidFill>
                  <a:schemeClr val="tx1"/>
                </a:solidFill>
                <a:effectLst/>
                <a:latin typeface="+mn-lt"/>
                <a:ea typeface="+mn-ea"/>
                <a:cs typeface="+mn-cs"/>
              </a:rPr>
              <a:t>Mj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αντίστοιχα.</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έχει τις εξής διαστάσεις: σύνολο εννοιών της λέξης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επι</a:t>
            </a:r>
            <a:r>
              <a:rPr lang="el-GR" sz="1200" b="0" i="0" u="none" strike="noStrike" kern="1200" dirty="0">
                <a:solidFill>
                  <a:schemeClr val="tx1"/>
                </a:solidFill>
                <a:effectLst/>
                <a:latin typeface="+mn-lt"/>
                <a:ea typeface="+mn-ea"/>
                <a:cs typeface="+mn-cs"/>
              </a:rPr>
              <a:t> το σύνολο των εννοιών της λέξης </a:t>
            </a:r>
            <a:r>
              <a:rPr lang="en-GB" sz="1200" b="0" i="0" u="none" strike="noStrike" kern="1200" dirty="0">
                <a:solidFill>
                  <a:schemeClr val="tx1"/>
                </a:solidFill>
                <a:effectLst/>
                <a:latin typeface="+mn-lt"/>
                <a:ea typeface="+mn-ea"/>
                <a:cs typeface="+mn-cs"/>
              </a:rPr>
              <a:t>j. </a:t>
            </a:r>
            <a:endParaRPr lang="en-GB" dirty="0">
              <a:effectLst/>
            </a:endParaRPr>
          </a:p>
          <a:p>
            <a:pPr rtl="0"/>
            <a:r>
              <a:rPr lang="el-GR" sz="1200" b="0" i="0" u="none" strike="noStrike" kern="1200" dirty="0">
                <a:solidFill>
                  <a:schemeClr val="tx1"/>
                </a:solidFill>
                <a:effectLst/>
                <a:latin typeface="+mn-lt"/>
                <a:ea typeface="+mn-ea"/>
                <a:cs typeface="+mn-cs"/>
              </a:rPr>
              <a:t>Και |</a:t>
            </a:r>
            <a:r>
              <a:rPr lang="en-GB" sz="1200" b="0" i="0" u="none" strike="noStrike" kern="1200" dirty="0">
                <a:solidFill>
                  <a:schemeClr val="tx1"/>
                </a:solidFill>
                <a:effectLst/>
                <a:latin typeface="+mn-lt"/>
                <a:ea typeface="+mn-ea"/>
                <a:cs typeface="+mn-cs"/>
              </a:rPr>
              <a:t>Mk | </a:t>
            </a:r>
            <a:r>
              <a:rPr lang="el-GR" sz="1200" b="0" i="0" u="none" strike="noStrike" kern="1200" dirty="0">
                <a:solidFill>
                  <a:schemeClr val="tx1"/>
                </a:solidFill>
                <a:effectLst/>
                <a:latin typeface="+mn-lt"/>
                <a:ea typeface="+mn-ea"/>
                <a:cs typeface="+mn-cs"/>
              </a:rPr>
              <a:t>είναι το σύνολο όλων των εννοιών μιας λέξης κ [</a:t>
            </a:r>
            <a:r>
              <a:rPr lang="el-GR" sz="1200" b="0" i="0" u="none" strike="noStrike" kern="1200" dirty="0" err="1">
                <a:solidFill>
                  <a:schemeClr val="tx1"/>
                </a:solidFill>
                <a:effectLst/>
                <a:latin typeface="+mn-lt"/>
                <a:ea typeface="+mn-ea"/>
                <a:cs typeface="+mn-cs"/>
              </a:rPr>
              <a:t>πληθικός</a:t>
            </a:r>
            <a:r>
              <a:rPr lang="el-GR" sz="1200" b="0" i="0" u="none" strike="noStrike" kern="1200" dirty="0">
                <a:solidFill>
                  <a:schemeClr val="tx1"/>
                </a:solidFill>
                <a:effectLst/>
                <a:latin typeface="+mn-lt"/>
                <a:ea typeface="+mn-ea"/>
                <a:cs typeface="+mn-cs"/>
              </a:rPr>
              <a:t> αριθμός]</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 υπολογισμός των σημασιολογικών μέτρων ομοιότητας των εννοιών διεξάγεται χρησιμοποιώντας σχέσεις ομοιότητας, όπως η σχέση “είναι”</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Τα σημασιολογικά μέτρα ομοιότητας που χρησιμοποιήσαμε είναι 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Υπολογίζουν την ομοιότητα μεταξύ των δύο εννοιών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sj</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σύμφωνα με το βάθος των δύο εννοιών στη λεξική βάση δεδομένων και αυτόν που είναι ο πιο συγκεκριμένος πρόγονος κόμβος (</a:t>
            </a:r>
            <a:r>
              <a:rPr lang="en-GB" sz="1200" b="0" i="0" u="none" strike="noStrike" kern="1200" dirty="0" err="1">
                <a:solidFill>
                  <a:schemeClr val="tx1"/>
                </a:solidFill>
                <a:effectLst/>
                <a:latin typeface="+mn-lt"/>
                <a:ea typeface="+mn-ea"/>
                <a:cs typeface="+mn-cs"/>
              </a:rPr>
              <a:t>msa</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των δύο εννοιών.</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ομοιότητα </a:t>
            </a:r>
            <a:r>
              <a:rPr lang="en-GB" sz="1200" b="0" i="0" u="none" strike="noStrike" kern="1200" dirty="0">
                <a:solidFill>
                  <a:schemeClr val="tx1"/>
                </a:solidFill>
                <a:effectLst/>
                <a:latin typeface="+mn-lt"/>
                <a:ea typeface="+mn-ea"/>
                <a:cs typeface="+mn-cs"/>
              </a:rPr>
              <a:t>wup </a:t>
            </a:r>
            <a:r>
              <a:rPr lang="el-GR" sz="1200" b="0" i="0" u="none" strike="noStrike" kern="1200" dirty="0">
                <a:solidFill>
                  <a:schemeClr val="tx1"/>
                </a:solidFill>
                <a:effectLst/>
                <a:latin typeface="+mn-lt"/>
                <a:ea typeface="+mn-ea"/>
                <a:cs typeface="+mn-cs"/>
              </a:rPr>
              <a:t>λαμβάνει υπόψη μόνο το μήκος διαδρομής μεταξύ δύο εννοιών και το  μέτρο </a:t>
            </a:r>
            <a:r>
              <a:rPr lang="en-GB" sz="1200" b="0" i="0" u="none" strike="noStrike" kern="1200" dirty="0" err="1">
                <a:solidFill>
                  <a:schemeClr val="tx1"/>
                </a:solidFill>
                <a:effectLst/>
                <a:latin typeface="+mn-lt"/>
                <a:ea typeface="+mn-ea"/>
                <a:cs typeface="+mn-cs"/>
              </a:rPr>
              <a:t>jcn</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συνδυάζει στατιστικά στοιχεία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δομικές ιδιότητες μιας βάσης γνώσεων</a:t>
            </a:r>
            <a:endParaRPr lang="el-GR" dirty="0">
              <a:effectLst/>
            </a:endParaRPr>
          </a:p>
          <a:p>
            <a:pPr rtl="0"/>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IC </a:t>
            </a:r>
            <a:r>
              <a:rPr lang="el-GR" sz="1200" b="0" i="0" u="none" strike="noStrike" kern="1200" dirty="0">
                <a:solidFill>
                  <a:schemeClr val="tx1"/>
                </a:solidFill>
                <a:effectLst/>
                <a:latin typeface="+mn-lt"/>
                <a:ea typeface="+mn-ea"/>
                <a:cs typeface="+mn-cs"/>
              </a:rPr>
              <a:t>είναι η πληροφορία ενός περιεχομένου μιας ευρύτερης έννοιας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που προέρχεται από ένα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και πρόκειται για εναλλακτική έκφραση πιθανότητας εμφάνισης, που δηλώνει το βαθμό έκπληξης σχετικά με την πραγματοποίηση ενός γεγονότος/εμφάνιση λέξης.</a:t>
            </a:r>
            <a:endParaRPr lang="el-GR" dirty="0">
              <a:effectLst/>
            </a:endParaRPr>
          </a:p>
          <a:p>
            <a:endParaRPr lang="el-GR" dirty="0"/>
          </a:p>
          <a:p>
            <a:pPr rtl="0"/>
            <a:r>
              <a:rPr lang="el-GR" b="0" dirty="0"/>
              <a:t>#</a:t>
            </a:r>
            <a:r>
              <a:rPr lang="en-GB" sz="1200" b="0" i="0" u="none" strike="noStrike" kern="1200" dirty="0">
                <a:solidFill>
                  <a:schemeClr val="tx1"/>
                </a:solidFill>
                <a:effectLst/>
                <a:latin typeface="+mn-lt"/>
                <a:ea typeface="+mn-ea"/>
                <a:cs typeface="+mn-cs"/>
              </a:rPr>
              <a:t>Notes </a:t>
            </a:r>
            <a:br>
              <a:rPr lang="en-GB"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Οι γραμμές επιλέγονται με βάση τις έννοιες που σχετίζονται με τη λέξη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οι στήλες με τις έννοιες που σχετίζονται με τη λέξη </a:t>
            </a:r>
            <a:r>
              <a:rPr lang="en-GB" sz="1200" b="0" i="0" u="none" strike="noStrike" kern="1200" dirty="0">
                <a:solidFill>
                  <a:schemeClr val="tx1"/>
                </a:solidFill>
                <a:effectLst/>
                <a:latin typeface="+mn-lt"/>
                <a:ea typeface="+mn-ea"/>
                <a:cs typeface="+mn-cs"/>
              </a:rPr>
              <a:t>j.</a:t>
            </a:r>
            <a:endParaRPr lang="en-GB" dirty="0">
              <a:effectLst/>
            </a:endParaRPr>
          </a:p>
          <a:p>
            <a:pPr rtl="0"/>
            <a:r>
              <a:rPr lang="el-GR" sz="1200" b="0" i="0" u="none" strike="noStrike" kern="1200" dirty="0">
                <a:solidFill>
                  <a:schemeClr val="tx1"/>
                </a:solidFill>
                <a:effectLst/>
                <a:latin typeface="+mn-lt"/>
                <a:ea typeface="+mn-ea"/>
                <a:cs typeface="+mn-cs"/>
              </a:rPr>
              <a:t>Ο </a:t>
            </a:r>
            <a:r>
              <a:rPr lang="el-GR" sz="1200" b="0" i="0" u="none" strike="noStrike" kern="1200" dirty="0" err="1">
                <a:solidFill>
                  <a:schemeClr val="tx1"/>
                </a:solidFill>
                <a:effectLst/>
                <a:latin typeface="+mn-lt"/>
                <a:ea typeface="+mn-ea"/>
                <a:cs typeface="+mn-cs"/>
              </a:rPr>
              <a:t>πινακας</a:t>
            </a:r>
            <a:r>
              <a:rPr lang="el-GR" sz="1200" b="0" i="0" u="none" strike="noStrike" kern="1200" dirty="0">
                <a:solidFill>
                  <a:schemeClr val="tx1"/>
                </a:solidFill>
                <a:effectLst/>
                <a:latin typeface="+mn-lt"/>
                <a:ea typeface="+mn-ea"/>
                <a:cs typeface="+mn-cs"/>
              </a:rPr>
              <a:t> μερικής απόδοσης περιέχει παιχνίδια ανάμεσα σε 2 λέξεις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a:t>
            </a:r>
            <a:endParaRPr lang="en-GB" dirty="0">
              <a:effectLst/>
            </a:endParaRPr>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12</a:t>
            </a:fld>
            <a:endParaRPr lang="en-GR"/>
          </a:p>
        </p:txBody>
      </p:sp>
    </p:spTree>
    <p:extLst>
      <p:ext uri="{BB962C8B-B14F-4D97-AF65-F5344CB8AC3E}">
        <p14:creationId xmlns:p14="http://schemas.microsoft.com/office/powerpoint/2010/main" val="315391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συσχέτιση είναι η ομοιότητα ανάμεσα στους ορισμούς δύο ευρύτερων εννοιών. Τα μέτρα συσχέτισης είναι πιο γενικά και λαμβάνουν υπόψη ευρύτερο φάσμα σχέσεων, όπως είναι το «-ένα-μέρος-« ή «-το-το αντίθετο».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ορισμοί των εννοιών χρησιμοποιούνται για να φτιάξουν ένα διάνυσμα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vi = (w1,i , w2,i ...</a:t>
            </a:r>
            <a:r>
              <a:rPr lang="en-GB" sz="1200" b="0" i="0" u="none" strike="noStrike" kern="1200" dirty="0" err="1">
                <a:solidFill>
                  <a:schemeClr val="tx1"/>
                </a:solidFill>
                <a:effectLst/>
                <a:latin typeface="+mn-lt"/>
                <a:ea typeface="+mn-ea"/>
                <a:cs typeface="+mn-cs"/>
              </a:rPr>
              <a:t>wn,i</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για κάθε έννοια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το </a:t>
            </a:r>
            <a:r>
              <a:rPr lang="en-GB" sz="1200" b="0" i="0" u="none" strike="noStrike" kern="1200" dirty="0">
                <a:solidFill>
                  <a:schemeClr val="tx1"/>
                </a:solidFill>
                <a:effectLst/>
                <a:latin typeface="+mn-lt"/>
                <a:ea typeface="+mn-ea"/>
                <a:cs typeface="+mn-cs"/>
              </a:rPr>
              <a:t>w </a:t>
            </a:r>
            <a:r>
              <a:rPr lang="el-GR" sz="1200" b="0" i="0" u="none" strike="noStrike" kern="1200" dirty="0">
                <a:solidFill>
                  <a:schemeClr val="tx1"/>
                </a:solidFill>
                <a:effectLst/>
                <a:latin typeface="+mn-lt"/>
                <a:ea typeface="+mn-ea"/>
                <a:cs typeface="+mn-cs"/>
              </a:rPr>
              <a:t>αντιπροσωπεύει τον αριθμό των φορών που εμφανίζεται η λέξη και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ο συνολικός αριθμός διαφορετικών λέξεων (τύπων) στο </a:t>
            </a:r>
            <a:r>
              <a:rPr lang="en-GB" sz="1200" b="0" i="0" u="none" strike="noStrike" kern="1200" dirty="0">
                <a:solidFill>
                  <a:schemeClr val="tx1"/>
                </a:solidFill>
                <a:effectLst/>
                <a:latin typeface="+mn-lt"/>
                <a:ea typeface="+mn-ea"/>
                <a:cs typeface="+mn-cs"/>
              </a:rPr>
              <a:t>corpus. </a:t>
            </a:r>
            <a:r>
              <a:rPr lang="el-GR" sz="1200" b="0" i="0" u="none" strike="noStrike" kern="1200" dirty="0">
                <a:solidFill>
                  <a:schemeClr val="tx1"/>
                </a:solidFill>
                <a:effectLst/>
                <a:latin typeface="+mn-lt"/>
                <a:ea typeface="+mn-ea"/>
                <a:cs typeface="+mn-cs"/>
              </a:rPr>
              <a:t>Αυτή η αναπαράσταση επιτρέπει την προβολή τους στο διανυσματικό χώρο για τη διεξαγωγή πειραμάτων και μελετών.     </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Στα πειράματα της παρούσας έρευνας, χρησιμοποιήθηκε το μέτρο ομοιότητας </a:t>
            </a:r>
            <a:r>
              <a:rPr lang="el-GR" sz="1200" b="0" i="0" u="none" strike="noStrike" kern="1200" dirty="0" err="1">
                <a:solidFill>
                  <a:schemeClr val="tx1"/>
                </a:solidFill>
                <a:effectLst/>
                <a:latin typeface="+mn-lt"/>
                <a:ea typeface="+mn-ea"/>
                <a:cs typeface="+mn-cs"/>
              </a:rPr>
              <a:t>συνημιτόνου</a:t>
            </a:r>
            <a:r>
              <a:rPr lang="el-GR" sz="1200" b="0" i="0" u="none" strike="noStrike" kern="1200" dirty="0">
                <a:solidFill>
                  <a:schemeClr val="tx1"/>
                </a:solidFill>
                <a:effectLst/>
                <a:latin typeface="+mn-lt"/>
                <a:ea typeface="+mn-ea"/>
                <a:cs typeface="+mn-cs"/>
              </a:rPr>
              <a:t> της γωνίας θ ανάμεσα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ευρύτερων εννοιών </a:t>
            </a:r>
            <a:r>
              <a:rPr lang="en-GB" sz="1200" b="0" i="0" u="none" strike="noStrike" kern="1200" dirty="0" err="1">
                <a:solidFill>
                  <a:schemeClr val="tx1"/>
                </a:solidFill>
                <a:effectLst/>
                <a:latin typeface="+mn-lt"/>
                <a:ea typeface="+mn-ea"/>
                <a:cs typeface="+mn-cs"/>
              </a:rPr>
              <a:t>i</a:t>
            </a:r>
            <a:r>
              <a:rPr lang="en-GB" sz="1200" b="0" i="0" u="none" strike="noStrike" kern="1200" dirty="0">
                <a:solidFill>
                  <a:schemeClr val="tx1"/>
                </a:solidFill>
                <a:effectLst/>
                <a:latin typeface="+mn-lt"/>
                <a:ea typeface="+mn-ea"/>
                <a:cs typeface="+mn-cs"/>
              </a:rPr>
              <a:t>, j.  , </a:t>
            </a:r>
            <a:r>
              <a:rPr lang="el-GR" sz="1200" b="0" i="0" u="none" strike="noStrike" kern="1200" dirty="0">
                <a:solidFill>
                  <a:schemeClr val="tx1"/>
                </a:solidFill>
                <a:effectLst/>
                <a:latin typeface="+mn-lt"/>
                <a:ea typeface="+mn-ea"/>
                <a:cs typeface="+mn-cs"/>
              </a:rPr>
              <a:t>η οποία εκφράζει τις κοινώς </a:t>
            </a:r>
            <a:r>
              <a:rPr lang="el-GR" sz="1200" b="0" i="0" u="none" strike="noStrike" kern="1200" dirty="0" err="1">
                <a:solidFill>
                  <a:schemeClr val="tx1"/>
                </a:solidFill>
                <a:effectLst/>
                <a:latin typeface="+mn-lt"/>
                <a:ea typeface="+mn-ea"/>
                <a:cs typeface="+mn-cs"/>
              </a:rPr>
              <a:t>συνεμφανιζόμενες</a:t>
            </a:r>
            <a:r>
              <a:rPr lang="el-GR" sz="1200" b="0" i="0" u="none" strike="noStrike" kern="1200" dirty="0">
                <a:solidFill>
                  <a:schemeClr val="tx1"/>
                </a:solidFill>
                <a:effectLst/>
                <a:latin typeface="+mn-lt"/>
                <a:ea typeface="+mn-ea"/>
                <a:cs typeface="+mn-cs"/>
              </a:rPr>
              <a:t> λέξεις των 2 </a:t>
            </a:r>
            <a:r>
              <a:rPr lang="en-GB" sz="1200" b="0" i="0" u="none" strike="noStrike" kern="1200" dirty="0">
                <a:solidFill>
                  <a:schemeClr val="tx1"/>
                </a:solidFill>
                <a:effectLst/>
                <a:latin typeface="+mn-lt"/>
                <a:ea typeface="+mn-ea"/>
                <a:cs typeface="+mn-cs"/>
              </a:rPr>
              <a:t>concepts.    </a:t>
            </a:r>
            <a:endParaRPr lang="en-GB" dirty="0">
              <a:effectLst/>
            </a:endParaRPr>
          </a:p>
          <a:p>
            <a:pPr rtl="0"/>
            <a:br>
              <a:rPr lang="en-GB" dirty="0"/>
            </a:br>
            <a:br>
              <a:rPr lang="en-GB" dirty="0"/>
            </a:br>
            <a:r>
              <a:rPr lang="el-GR" b="0" dirty="0"/>
              <a:t>#</a:t>
            </a:r>
            <a:r>
              <a:rPr lang="en-GB" sz="1200" b="0" i="0" u="none" strike="noStrike" kern="1200" dirty="0">
                <a:solidFill>
                  <a:schemeClr val="tx1"/>
                </a:solidFill>
                <a:effectLst/>
                <a:latin typeface="+mn-lt"/>
                <a:ea typeface="+mn-ea"/>
                <a:cs typeface="+mn-cs"/>
              </a:rPr>
              <a:t>Notes</a:t>
            </a:r>
            <a:endParaRPr lang="en-GB" b="0" dirty="0">
              <a:effectLst/>
            </a:endParaRPr>
          </a:p>
          <a:p>
            <a:pPr rtl="0"/>
            <a:r>
              <a:rPr lang="en-GB" sz="1200" b="0" i="0" u="none" strike="noStrike" kern="1200" dirty="0">
                <a:solidFill>
                  <a:schemeClr val="tx1"/>
                </a:solidFill>
                <a:effectLst/>
                <a:latin typeface="+mn-lt"/>
                <a:ea typeface="+mn-ea"/>
                <a:cs typeface="+mn-cs"/>
              </a:rPr>
              <a:t>K</a:t>
            </a:r>
            <a:r>
              <a:rPr lang="el-GR" sz="1200" b="0" i="0" u="none" strike="noStrike" kern="1200" dirty="0">
                <a:solidFill>
                  <a:schemeClr val="tx1"/>
                </a:solidFill>
                <a:effectLst/>
                <a:latin typeface="+mn-lt"/>
                <a:ea typeface="+mn-ea"/>
                <a:cs typeface="+mn-cs"/>
              </a:rPr>
              <a:t>αι  || </a:t>
            </a:r>
            <a:r>
              <a:rPr lang="en-GB" sz="1200" b="0" i="0" u="none" strike="noStrike" kern="1200" dirty="0">
                <a:solidFill>
                  <a:schemeClr val="tx1"/>
                </a:solidFill>
                <a:effectLst/>
                <a:latin typeface="+mn-lt"/>
                <a:ea typeface="+mn-ea"/>
                <a:cs typeface="+mn-cs"/>
              </a:rPr>
              <a:t>v || </a:t>
            </a:r>
            <a:r>
              <a:rPr lang="el-GR" sz="1200" b="0" i="0" u="none" strike="noStrike" kern="1200" dirty="0">
                <a:solidFill>
                  <a:schemeClr val="tx1"/>
                </a:solidFill>
                <a:effectLst/>
                <a:latin typeface="+mn-lt"/>
                <a:ea typeface="+mn-ea"/>
                <a:cs typeface="+mn-cs"/>
              </a:rPr>
              <a:t>είναι η νόρμα των διανυσμάτων.</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περισσότερο μεγαλώνει η γωνία τόσο μεγαλύτερη γίνεται κάθε φορά η ομοιότητα. </a:t>
            </a:r>
            <a:endParaRPr lang="el-GR" dirty="0">
              <a:effectLst/>
            </a:endParaRPr>
          </a:p>
          <a:p>
            <a:pPr rtl="0"/>
            <a:r>
              <a:rPr lang="el-GR" sz="1200" b="0" i="0" u="none" strike="noStrike" kern="1200" dirty="0">
                <a:solidFill>
                  <a:schemeClr val="tx1"/>
                </a:solidFill>
                <a:effectLst/>
                <a:latin typeface="+mn-lt"/>
                <a:ea typeface="+mn-ea"/>
                <a:cs typeface="+mn-cs"/>
              </a:rPr>
              <a:t>Οι ορισμοί των οποίων προέρχονται από τα </a:t>
            </a:r>
            <a:r>
              <a:rPr lang="en-GB" sz="1200" b="0" i="0" u="none" strike="noStrike" kern="1200" dirty="0">
                <a:solidFill>
                  <a:schemeClr val="tx1"/>
                </a:solidFill>
                <a:effectLst/>
                <a:latin typeface="+mn-lt"/>
                <a:ea typeface="+mn-ea"/>
                <a:cs typeface="+mn-cs"/>
              </a:rPr>
              <a:t>glosses </a:t>
            </a:r>
            <a:r>
              <a:rPr lang="el-GR" sz="1200" b="0" i="0" u="none" strike="noStrike" kern="1200" dirty="0">
                <a:solidFill>
                  <a:schemeClr val="tx1"/>
                </a:solidFill>
                <a:effectLst/>
                <a:latin typeface="+mn-lt"/>
                <a:ea typeface="+mn-ea"/>
                <a:cs typeface="+mn-cs"/>
              </a:rPr>
              <a:t>των </a:t>
            </a:r>
            <a:r>
              <a:rPr lang="en-GB" sz="1200" b="0" i="0" u="none" strike="noStrike" kern="1200" dirty="0" err="1">
                <a:solidFill>
                  <a:schemeClr val="tx1"/>
                </a:solidFill>
                <a:effectLst/>
                <a:latin typeface="+mn-lt"/>
                <a:ea typeface="+mn-ea"/>
                <a:cs typeface="+mn-cs"/>
              </a:rPr>
              <a:t>synsets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όπου </a:t>
            </a:r>
            <a:r>
              <a:rPr lang="en-GB" sz="1200" b="0" i="0" u="none" strike="noStrike" kern="1200" dirty="0">
                <a:solidFill>
                  <a:schemeClr val="tx1"/>
                </a:solidFill>
                <a:effectLst/>
                <a:latin typeface="+mn-lt"/>
                <a:ea typeface="+mn-ea"/>
                <a:cs typeface="+mn-cs"/>
              </a:rPr>
              <a:t>gloss </a:t>
            </a:r>
            <a:r>
              <a:rPr lang="el-GR" sz="1200" b="0" i="0" u="none" strike="noStrike" kern="1200" dirty="0">
                <a:solidFill>
                  <a:schemeClr val="tx1"/>
                </a:solidFill>
                <a:effectLst/>
                <a:latin typeface="+mn-lt"/>
                <a:ea typeface="+mn-ea"/>
                <a:cs typeface="+mn-cs"/>
              </a:rPr>
              <a:t>είναι μια σύντομη σημειογραφία, της έννοιας μιας λέξης και </a:t>
            </a:r>
            <a:r>
              <a:rPr lang="en-GB" sz="1200" b="0" i="0" u="none" strike="noStrike" kern="1200" dirty="0" err="1">
                <a:solidFill>
                  <a:schemeClr val="tx1"/>
                </a:solidFill>
                <a:effectLst/>
                <a:latin typeface="+mn-lt"/>
                <a:ea typeface="+mn-ea"/>
                <a:cs typeface="+mn-cs"/>
              </a:rPr>
              <a:t>synset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ένα σύνολο λέξεων που μοιράζονται παρόμοιες έννοιες, δηλαδή ένα σύνολο συνωνύμων].</a:t>
            </a:r>
            <a:endParaRPr lang="el-GR" dirty="0">
              <a:effectLst/>
            </a:endParaRPr>
          </a:p>
          <a:p>
            <a:pPr rtl="0"/>
            <a:r>
              <a:rPr lang="el-GR" sz="1200" b="0" i="0" u="none" strike="noStrike" kern="1200" dirty="0">
                <a:solidFill>
                  <a:schemeClr val="tx1"/>
                </a:solidFill>
                <a:effectLst/>
                <a:latin typeface="+mn-lt"/>
                <a:ea typeface="+mn-ea"/>
                <a:cs typeface="+mn-cs"/>
              </a:rPr>
              <a:t>Συνημίτονο της γωνίας θ ανάμεσα σε δύο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δύο διαφορετικών λέξεων </a:t>
            </a:r>
            <a:r>
              <a:rPr lang="en-GB" sz="1200" b="0" i="0" u="none" strike="noStrike" kern="1200" dirty="0" err="1">
                <a:solidFill>
                  <a:schemeClr val="tx1"/>
                </a:solidFill>
                <a:effectLst/>
                <a:latin typeface="+mn-lt"/>
                <a:ea typeface="+mn-ea"/>
                <a:cs typeface="+mn-cs"/>
              </a:rPr>
              <a:t>v_i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v_j</a:t>
            </a:r>
            <a:r>
              <a:rPr lang="en-GB" sz="1200" b="0" i="0" u="none" strike="noStrike" kern="1200" dirty="0">
                <a:solidFill>
                  <a:schemeClr val="tx1"/>
                </a:solidFill>
                <a:effectLst/>
                <a:latin typeface="+mn-lt"/>
                <a:ea typeface="+mn-ea"/>
                <a:cs typeface="+mn-cs"/>
              </a:rPr>
              <a:t>. </a:t>
            </a:r>
            <a:endParaRPr lang="en-GB" dirty="0">
              <a:effectLst/>
            </a:endParaRPr>
          </a:p>
          <a:p>
            <a:r>
              <a:rPr lang="el-GR" sz="1200" b="0" i="0" u="none" strike="noStrike" kern="1200" dirty="0">
                <a:solidFill>
                  <a:schemeClr val="tx1"/>
                </a:solidFill>
                <a:effectLst/>
                <a:latin typeface="+mn-lt"/>
                <a:ea typeface="+mn-ea"/>
                <a:cs typeface="+mn-cs"/>
              </a:rPr>
              <a:t>Στην περίπτωσή μας, επιστρέφει τιμές που κυμαίνονται από 0 έως 1 επειδή οι τιμές στα διανύσματα </a:t>
            </a:r>
            <a:r>
              <a:rPr lang="el-GR" sz="1200" b="0" i="0" u="none" strike="noStrike" kern="1200" dirty="0" err="1">
                <a:solidFill>
                  <a:schemeClr val="tx1"/>
                </a:solidFill>
                <a:effectLst/>
                <a:latin typeface="+mn-lt"/>
                <a:ea typeface="+mn-ea"/>
                <a:cs typeface="+mn-cs"/>
              </a:rPr>
              <a:t>συνεμφάνισης</a:t>
            </a:r>
            <a:r>
              <a:rPr lang="el-GR" sz="1200" b="0" i="0" u="none" strike="noStrike" kern="1200" dirty="0">
                <a:solidFill>
                  <a:schemeClr val="tx1"/>
                </a:solidFill>
                <a:effectLst/>
                <a:latin typeface="+mn-lt"/>
                <a:ea typeface="+mn-ea"/>
                <a:cs typeface="+mn-cs"/>
              </a:rPr>
              <a:t> είναι όλες θετικές</a:t>
            </a:r>
            <a:br>
              <a:rPr lang="el-GR" sz="1200" b="0" i="0" u="none" strike="noStrike" kern="1200" dirty="0">
                <a:solidFill>
                  <a:schemeClr val="tx1"/>
                </a:solidFill>
                <a:effectLst/>
                <a:latin typeface="+mn-lt"/>
                <a:ea typeface="+mn-ea"/>
                <a:cs typeface="+mn-cs"/>
              </a:rPr>
            </a:br>
            <a:r>
              <a:rPr lang="el-GR" sz="1200" b="0" i="0" u="none" strike="noStrike" kern="1200" dirty="0">
                <a:solidFill>
                  <a:schemeClr val="tx1"/>
                </a:solidFill>
                <a:effectLst/>
                <a:latin typeface="+mn-lt"/>
                <a:ea typeface="+mn-ea"/>
                <a:cs typeface="+mn-cs"/>
              </a:rPr>
              <a:t>Όσο πιο κοντά στο 1 τόσο πιο όμοια είναι τα διανύσματα. </a:t>
            </a:r>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13</a:t>
            </a:fld>
            <a:endParaRPr lang="en-GR"/>
          </a:p>
        </p:txBody>
      </p:sp>
    </p:spTree>
    <p:extLst>
      <p:ext uri="{BB962C8B-B14F-4D97-AF65-F5344CB8AC3E}">
        <p14:creationId xmlns:p14="http://schemas.microsoft.com/office/powerpoint/2010/main" val="19949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14:m>
                  <m:oMath xmlns:m="http://schemas.openxmlformats.org/officeDocument/2006/math">
                    <m:sSup>
                      <m:sSupPr>
                        <m:ctrlPr>
                          <a:rPr lang="en-US" sz="1200" i="1" smtClean="0">
                            <a:latin typeface="Cambria Math" panose="02040503050406030204" pitchFamily="18" charset="0"/>
                          </a:rPr>
                        </m:ctrlPr>
                      </m:sSupPr>
                      <m:e>
                        <m:r>
                          <a:rPr lang="en-US" sz="1200" i="1">
                            <a:latin typeface="Cambria Math" panose="02040503050406030204" pitchFamily="18" charset="0"/>
                          </a:rPr>
                          <m:t> </m:t>
                        </m:r>
                        <m:r>
                          <a:rPr lang="en-US" sz="1200" i="1">
                            <a:latin typeface="Cambria Math" panose="02040503050406030204" pitchFamily="18" charset="0"/>
                          </a:rPr>
                          <m:t>𝑒</m:t>
                        </m:r>
                      </m:e>
                      <m:sup>
                        <m:r>
                          <a:rPr lang="en-US" sz="1200" i="1">
                            <a:latin typeface="Cambria Math" panose="02040503050406030204" pitchFamily="18" charset="0"/>
                          </a:rPr>
                          <m:t>h</m:t>
                        </m:r>
                      </m:sup>
                    </m:sSup>
                    <m:r>
                      <a:rPr lang="en-US" sz="1200" b="0" i="1" smtClean="0">
                        <a:latin typeface="Cambria Math" panose="02040503050406030204" pitchFamily="18" charset="0"/>
                      </a:rPr>
                      <m:t>→</m:t>
                    </m:r>
                  </m:oMath>
                </a14:m>
                <a:r>
                  <a:rPr lang="el-GR" dirty="0"/>
                  <a:t> </a:t>
                </a:r>
                <a:r>
                  <a:rPr lang="el-GR" dirty="0" err="1"/>
                  <a:t>μοναδιαίο</a:t>
                </a:r>
                <a:r>
                  <a:rPr lang="el-GR" dirty="0"/>
                  <a:t> διάνυσμα</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 </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b>
                      <m:sup/>
                      <m:e>
                        <m:r>
                          <a:rPr lang="en-US" sz="1200" b="0" i="1" smtClean="0">
                            <a:latin typeface="Cambria Math" panose="02040503050406030204" pitchFamily="18" charset="0"/>
                          </a:rPr>
                          <m:t> </m:t>
                        </m:r>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𝑇</m:t>
                            </m:r>
                          </m:sup>
                        </m:sSubSup>
                        <m:d>
                          <m:dPr>
                            <m:ctrlPr>
                              <a:rPr lang="en-US" sz="1200" i="1">
                                <a:latin typeface="Cambria Math" panose="02040503050406030204" pitchFamily="18" charset="0"/>
                              </a:rPr>
                            </m:ctrlPr>
                          </m:dPr>
                          <m:e>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𝑖𝑗</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e>
                        </m:d>
                      </m:e>
                    </m:nary>
                    <m:r>
                      <a:rPr lang="el-GR" sz="1200" b="0" i="1" smtClean="0">
                        <a:latin typeface="Cambria Math" panose="02040503050406030204" pitchFamily="18" charset="0"/>
                      </a:rPr>
                      <m:t>→</m:t>
                    </m:r>
                  </m:oMath>
                </a14:m>
                <a:r>
                  <a:rPr lang="el-GR" dirty="0"/>
                  <a:t> </a:t>
                </a:r>
                <a:r>
                  <a:rPr lang="en-US" dirty="0"/>
                  <a:t>average</a:t>
                </a:r>
                <a:r>
                  <a:rPr lang="en-US" baseline="0" dirty="0"/>
                  <a:t> fitness of population </a:t>
                </a:r>
                <a:r>
                  <a:rPr lang="en-US" baseline="0" dirty="0" err="1"/>
                  <a:t>i</a:t>
                </a:r>
                <a:endParaRPr lang="el-GR" dirty="0"/>
              </a:p>
              <a:p>
                <a:endParaRPr lang="en-GR" dirty="0"/>
              </a:p>
            </p:txBody>
          </p:sp>
        </mc:Choice>
        <mc:Fallback>
          <p:sp>
            <p:nvSpPr>
              <p:cNvPr id="3" name="Notes Placeholder 2"/>
              <p:cNvSpPr>
                <a:spLocks noGrp="1"/>
              </p:cNvSpPr>
              <p:nvPr>
                <p:ph type="body" idx="1"/>
              </p:nvPr>
            </p:nvSpPr>
            <p:spPr/>
            <p:txBody>
              <a:bodyPr/>
              <a:lstStyle/>
              <a:p>
                <a:r>
                  <a:rPr lang="en-GR" dirty="0"/>
                  <a:t>Ό</a:t>
                </a:r>
                <a:r>
                  <a:rPr lang="el-GR" dirty="0"/>
                  <a:t>πως αναφέρθηκε και στις εισαγωγικές διαφάνειες, για την εύρεση του σημείου ισορροπίας του παιγνίου, </a:t>
                </a:r>
                <a:r>
                  <a:rPr lang="el-GR" dirty="0" err="1"/>
                  <a:t>πραγματοποιε</a:t>
                </a:r>
                <a:r>
                  <a:rPr lang="en-US" dirty="0" err="1"/>
                  <a:t>ί</a:t>
                </a:r>
                <a:r>
                  <a:rPr lang="el-GR" dirty="0" err="1"/>
                  <a:t>ται</a:t>
                </a:r>
                <a:r>
                  <a:rPr lang="el-GR" dirty="0"/>
                  <a:t> μια διαδικασία επιλογής των επικρατέστερων εννοιών.</a:t>
                </a:r>
              </a:p>
              <a:p>
                <a:endParaRPr lang="en-US" dirty="0"/>
              </a:p>
              <a:p>
                <a:r>
                  <a:rPr lang="el-GR" dirty="0"/>
                  <a:t>Αναλυτικότερα, σε κάθε επανάληψη, κάθε λέξη «παίζει» ένα παιχνίδι με το σύνολο των γειτονικών της. </a:t>
                </a:r>
              </a:p>
              <a:p>
                <a:r>
                  <a:rPr lang="el-GR" dirty="0"/>
                  <a:t>Με αυτό τον τρόπο ενημερώνει την πιθανότητα επιλογής της κάθε </a:t>
                </a:r>
                <a:r>
                  <a:rPr lang="el-GR" dirty="0" err="1"/>
                  <a:t>συσχετιζόμενης</a:t>
                </a:r>
                <a:r>
                  <a:rPr lang="el-GR" dirty="0"/>
                  <a:t> με αυτήν έννοιας, λαμβάνοντας υπόψιν την ομοιότητα με τις γειτονικές της, την ομοιότητα μεταξύ των εννοιών τους καθώς και τις προτιμήσεις του </a:t>
                </a:r>
                <a:r>
                  <a:rPr lang="el-GR" dirty="0" err="1"/>
                  <a:t>συμπα</a:t>
                </a:r>
                <a:r>
                  <a:rPr lang="en-US" dirty="0" err="1"/>
                  <a:t>ί</a:t>
                </a:r>
                <a:r>
                  <a:rPr lang="el-GR" dirty="0" err="1"/>
                  <a:t>κτη</a:t>
                </a:r>
                <a:r>
                  <a:rPr lang="el-GR" dirty="0"/>
                  <a:t> της για τη συγκεκριμένη έννοια.</a:t>
                </a:r>
              </a:p>
              <a:p>
                <a:endParaRPr lang="en-US" dirty="0"/>
              </a:p>
              <a:p>
                <a:r>
                  <a:rPr lang="el-GR" dirty="0"/>
                  <a:t>Συγκεκριμένα, σε κάθε επόμενη χρονική στιγμή οι λέξεις «μιμούνται» στρατηγικές, δηλαδή αυξάνουν την πιθανότητα επιλογής μιας έννοιας μέσω της εξίσωσης αντιγραφής, δίνοντας μεγαλύτερο βάρος σε εκείνη που επιφέρει διαφορά απόδοσής της από τη μέση με θετικό πρόσημο, ενώ παράλληλα μειώνει την πιθανότητα στην αντίθετη περίπτωση (διαφορά από τη μ).</a:t>
                </a:r>
              </a:p>
              <a:p>
                <a:r>
                  <a:rPr lang="el-GR" dirty="0"/>
                  <a:t>Έτσι, ενισχύονται και επικρατούν συνολικά οι έννοιες εκείνες που προσφέρουν μεγαλύτερο κέρδος στις αντίστοιχες λέξεις .</a:t>
                </a:r>
              </a:p>
              <a:p>
                <a:endParaRPr lang="en-US" dirty="0"/>
              </a:p>
              <a:p>
                <a:r>
                  <a:rPr lang="en-US" dirty="0"/>
                  <a:t>#Notes</a:t>
                </a:r>
                <a:endParaRPr lang="el-GR" dirty="0"/>
              </a:p>
              <a:p>
                <a:r>
                  <a:rPr lang="en-US" sz="1200" i="0">
                    <a:latin typeface="Cambria Math" panose="02040503050406030204" pitchFamily="18" charset="0"/>
                  </a:rPr>
                  <a:t>〖 𝑒〗^ℎ</a:t>
                </a:r>
                <a:r>
                  <a:rPr lang="en-US" sz="1200" b="0" i="0">
                    <a:latin typeface="Cambria Math" panose="02040503050406030204" pitchFamily="18" charset="0"/>
                  </a:rPr>
                  <a:t>→</a:t>
                </a:r>
                <a:r>
                  <a:rPr lang="el-GR" dirty="0"/>
                  <a:t> </a:t>
                </a:r>
                <a:r>
                  <a:rPr lang="el-GR" dirty="0" err="1"/>
                  <a:t>μοναδιαίο</a:t>
                </a:r>
                <a:r>
                  <a:rPr lang="el-GR" dirty="0"/>
                  <a:t> διάνυσμα</a:t>
                </a:r>
              </a:p>
              <a:p>
                <a:r>
                  <a:rPr lang="en-US" sz="1200" b="0" i="0">
                    <a:latin typeface="Cambria Math" panose="02040503050406030204" pitchFamily="18" charset="0"/>
                  </a:rPr>
                  <a:t>𝑢_𝑖 </a:t>
                </a:r>
                <a:r>
                  <a:rPr lang="en-US" sz="1200" i="0">
                    <a:latin typeface="Cambria Math" panose="02040503050406030204" pitchFamily="18" charset="0"/>
                  </a:rPr>
                  <a:t>(𝑥)= ∑</a:t>
                </a:r>
                <a:r>
                  <a:rPr lang="en-US" sz="1200" b="0" i="0">
                    <a:latin typeface="Cambria Math" panose="02040503050406030204" pitchFamily="18" charset="0"/>
                  </a:rPr>
                  <a:t>_(𝑗 ∈𝑁_𝑖)▒〖 </a:t>
                </a:r>
                <a:r>
                  <a:rPr lang="en-US" sz="1200" i="0">
                    <a:latin typeface="Cambria Math" panose="02040503050406030204" pitchFamily="18" charset="0"/>
                  </a:rPr>
                  <a:t>𝑥</a:t>
                </a:r>
                <a:r>
                  <a:rPr lang="en-US" sz="1200" b="0" i="0">
                    <a:latin typeface="Cambria Math" panose="02040503050406030204" pitchFamily="18" charset="0"/>
                  </a:rPr>
                  <a:t>_𝑖^𝑇 (</a:t>
                </a:r>
                <a:r>
                  <a:rPr lang="en-US" sz="1200" i="0">
                    <a:latin typeface="Cambria Math" panose="02040503050406030204" pitchFamily="18" charset="0"/>
                  </a:rPr>
                  <a:t> 𝑤_𝑖𝑗</a:t>
                </a:r>
                <a:r>
                  <a:rPr lang="en-US" sz="1200" b="0" i="0">
                    <a:latin typeface="Cambria Math" panose="02040503050406030204" pitchFamily="18" charset="0"/>
                  </a:rPr>
                  <a:t>  </a:t>
                </a:r>
                <a:r>
                  <a:rPr lang="en-US" sz="1200" i="0">
                    <a:latin typeface="Cambria Math" panose="02040503050406030204" pitchFamily="18" charset="0"/>
                  </a:rPr>
                  <a:t>𝑍_𝑖𝑗</a:t>
                </a:r>
                <a:r>
                  <a:rPr lang="en-US" sz="1200" b="0" i="0">
                    <a:latin typeface="Cambria Math" panose="02040503050406030204" pitchFamily="18" charset="0"/>
                  </a:rPr>
                  <a:t>  </a:t>
                </a:r>
                <a:r>
                  <a:rPr lang="en-US" sz="1200" i="0">
                    <a:latin typeface="Cambria Math" panose="02040503050406030204" pitchFamily="18" charset="0"/>
                  </a:rPr>
                  <a:t>𝑥_𝑗 ) 〗</a:t>
                </a:r>
                <a:r>
                  <a:rPr lang="el-GR" sz="1200" b="0" i="0">
                    <a:latin typeface="Cambria Math" panose="02040503050406030204" pitchFamily="18" charset="0"/>
                  </a:rPr>
                  <a:t>→</a:t>
                </a:r>
                <a:r>
                  <a:rPr lang="el-GR" dirty="0"/>
                  <a:t> </a:t>
                </a:r>
                <a:r>
                  <a:rPr lang="en-US" dirty="0"/>
                  <a:t>average</a:t>
                </a:r>
                <a:r>
                  <a:rPr lang="en-US" baseline="0" dirty="0"/>
                  <a:t> fitness of population </a:t>
                </a:r>
                <a:r>
                  <a:rPr lang="en-US" baseline="0" dirty="0" err="1"/>
                  <a:t>i</a:t>
                </a:r>
                <a:endParaRPr lang="el-GR" dirty="0"/>
              </a:p>
              <a:p>
                <a:endParaRPr lang="en-GR" dirty="0"/>
              </a:p>
            </p:txBody>
          </p:sp>
        </mc:Fallback>
      </mc:AlternateContent>
      <p:sp>
        <p:nvSpPr>
          <p:cNvPr id="4" name="Slide Number Placeholder 3"/>
          <p:cNvSpPr>
            <a:spLocks noGrp="1"/>
          </p:cNvSpPr>
          <p:nvPr>
            <p:ph type="sldNum" sz="quarter" idx="5"/>
          </p:nvPr>
        </p:nvSpPr>
        <p:spPr/>
        <p:txBody>
          <a:bodyPr/>
          <a:lstStyle/>
          <a:p>
            <a:fld id="{31B9AF4C-95C0-8842-99C1-47754878ECD7}" type="slidenum">
              <a:rPr lang="en-GR" smtClean="0"/>
              <a:t>14</a:t>
            </a:fld>
            <a:endParaRPr lang="en-GR"/>
          </a:p>
        </p:txBody>
      </p:sp>
    </p:spTree>
    <p:extLst>
      <p:ext uri="{BB962C8B-B14F-4D97-AF65-F5344CB8AC3E}">
        <p14:creationId xmlns:p14="http://schemas.microsoft.com/office/powerpoint/2010/main" val="232091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Τελικά, μετά το πέρας της προηγούμενης επαναληπτικής διαδικασίας, προκύπτει μία και μόνο επικρατούσα έννοια που αποδίδεται σε κάθε λέξη-παίκτη.</a:t>
            </a:r>
          </a:p>
          <a:p>
            <a:endParaRPr lang="el-GR" dirty="0"/>
          </a:p>
          <a:p>
            <a:r>
              <a:rPr lang="el-GR" dirty="0"/>
              <a:t>Αυτό επιτυγχάνεται μέσω της συνάρτησης </a:t>
            </a:r>
            <a:r>
              <a:rPr lang="en-US" dirty="0"/>
              <a:t>argmax, </a:t>
            </a:r>
            <a:r>
              <a:rPr lang="el-GR" dirty="0"/>
              <a:t>η οποία</a:t>
            </a:r>
            <a:r>
              <a:rPr lang="en-US" dirty="0"/>
              <a:t> </a:t>
            </a:r>
            <a:r>
              <a:rPr lang="el-GR" dirty="0"/>
              <a:t>επιστρέφει την έννοια με τη μεγαλύτερη πιθανότητα</a:t>
            </a:r>
            <a:r>
              <a:rPr lang="en-US" dirty="0"/>
              <a:t> </a:t>
            </a:r>
            <a:r>
              <a:rPr lang="el-GR" dirty="0"/>
              <a:t>από το διάνυσμα των μεικτών στρατηγικών της κάθε λέξης.</a:t>
            </a:r>
          </a:p>
          <a:p>
            <a:endParaRPr lang="el-GR" dirty="0"/>
          </a:p>
          <a:p>
            <a:r>
              <a:rPr lang="el-GR" dirty="0"/>
              <a:t>Όπως πειραματικά αποδείχθηκε, σε ελάχιστες περιπτώσεις δεν επιτυγχάνεται η επίλυση της αμφισημίας μιας λέξης, είτε λόγω αδυναμίας ενημέρωσης του χώρου των μεικτών στρατηγικών της, είτε λόγω μη κοινών εννοιών με άλλες λέξεις.</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15</a:t>
            </a:fld>
            <a:endParaRPr lang="en-GR"/>
          </a:p>
        </p:txBody>
      </p:sp>
    </p:spTree>
    <p:extLst>
      <p:ext uri="{BB962C8B-B14F-4D97-AF65-F5344CB8AC3E}">
        <p14:creationId xmlns:p14="http://schemas.microsoft.com/office/powerpoint/2010/main" val="137806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Όπως είδαμε και πριν, στο σχήμα αυτό παρουσιάζεται γραφικά ο στρατηγικός χώρος των λέξεων, δηλαδή τα κανονικά πολύγωνα με τις αντίστοιχες πιθανότητες επί των </a:t>
            </a:r>
            <a:r>
              <a:rPr lang="el-GR" sz="1000" dirty="0" err="1">
                <a:latin typeface="Arial" panose="020B0604020202020204" pitchFamily="34" charset="0"/>
                <a:cs typeface="Arial" panose="020B0604020202020204" pitchFamily="34" charset="0"/>
              </a:rPr>
              <a:t>συσχετιζόμενων</a:t>
            </a:r>
            <a:r>
              <a:rPr lang="el-GR" sz="1000" dirty="0">
                <a:latin typeface="Arial" panose="020B0604020202020204" pitchFamily="34" charset="0"/>
                <a:cs typeface="Arial" panose="020B0604020202020204" pitchFamily="34" charset="0"/>
              </a:rPr>
              <a:t> εννοιών τους.</a:t>
            </a:r>
          </a:p>
          <a:p>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Εδώ λοιπόν γίνεται πιο ξεκάθαρα αντιληπτή η εξέλιξη των στρατηγικών στο χρόνο που αναφέρθηκε στην προηγούμενη διαφάνεια, για τις λέξεις </a:t>
            </a:r>
            <a:r>
              <a:rPr lang="en-US" sz="1000" dirty="0">
                <a:latin typeface="Arial" panose="020B0604020202020204" pitchFamily="34" charset="0"/>
                <a:cs typeface="Arial" panose="020B0604020202020204" pitchFamily="34" charset="0"/>
              </a:rPr>
              <a:t>“be”, “institution” </a:t>
            </a:r>
            <a:r>
              <a:rPr lang="el-GR" sz="1000" dirty="0">
                <a:latin typeface="Arial" panose="020B0604020202020204" pitchFamily="34" charset="0"/>
                <a:cs typeface="Arial" panose="020B0604020202020204" pitchFamily="34" charset="0"/>
              </a:rPr>
              <a:t>και</a:t>
            </a:r>
            <a:r>
              <a:rPr lang="en-US" sz="1000" dirty="0">
                <a:latin typeface="Arial" panose="020B0604020202020204" pitchFamily="34" charset="0"/>
                <a:cs typeface="Arial" panose="020B0604020202020204" pitchFamily="34" charset="0"/>
              </a:rPr>
              <a:t> “bank”</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Συγκεκριμένα, στη χρονική στιγμή </a:t>
            </a:r>
            <a:r>
              <a:rPr lang="en-US" sz="1000" dirty="0">
                <a:latin typeface="Arial" panose="020B0604020202020204" pitchFamily="34" charset="0"/>
                <a:cs typeface="Arial" panose="020B0604020202020204" pitchFamily="34" charset="0"/>
              </a:rPr>
              <a:t>t1, </a:t>
            </a:r>
            <a:r>
              <a:rPr lang="en-US" sz="1000" dirty="0" err="1">
                <a:latin typeface="Arial" panose="020B0604020202020204" pitchFamily="34" charset="0"/>
                <a:cs typeface="Arial" panose="020B0604020202020204" pitchFamily="34" charset="0"/>
              </a:rPr>
              <a:t>ό</a:t>
            </a:r>
            <a:r>
              <a:rPr lang="el-GR" sz="1000" dirty="0">
                <a:latin typeface="Arial" panose="020B0604020202020204" pitchFamily="34" charset="0"/>
                <a:cs typeface="Arial" panose="020B0604020202020204" pitchFamily="34" charset="0"/>
              </a:rPr>
              <a:t>λες οι έννοιες που σχετίζονται με τις προηγούμενες λέξεις είναι </a:t>
            </a:r>
            <a:r>
              <a:rPr lang="el-GR" sz="1000" dirty="0" err="1">
                <a:latin typeface="Arial" panose="020B0604020202020204" pitchFamily="34" charset="0"/>
                <a:cs typeface="Arial" panose="020B0604020202020204" pitchFamily="34" charset="0"/>
              </a:rPr>
              <a:t>ισοπίθανες</a:t>
            </a:r>
            <a:endParaRPr lang="el-GR"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επόμενο χρονικό βήμα </a:t>
            </a:r>
            <a:r>
              <a:rPr lang="el-GR" sz="1000" dirty="0" err="1">
                <a:latin typeface="Arial" panose="020B0604020202020204" pitchFamily="34" charset="0"/>
                <a:cs typeface="Arial" panose="020B0604020202020204" pitchFamily="34" charset="0"/>
              </a:rPr>
              <a:t>απαλοίφονται</a:t>
            </a:r>
            <a:r>
              <a:rPr lang="el-GR" sz="1000" dirty="0">
                <a:latin typeface="Arial" panose="020B0604020202020204" pitchFamily="34" charset="0"/>
                <a:cs typeface="Arial" panose="020B0604020202020204" pitchFamily="34" charset="0"/>
              </a:rPr>
              <a:t> αρκετές έννοιες, είτε λόγω μικρής συσχέτισης είτε λόγω κυρίαρχης επίδρασης κάποιων άλλων, όπως ισχύει για τη λέξη «</a:t>
            </a:r>
            <a:r>
              <a:rPr lang="en-US" sz="1000" dirty="0">
                <a:latin typeface="Arial" panose="020B0604020202020204" pitchFamily="34" charset="0"/>
                <a:cs typeface="Arial" panose="020B0604020202020204" pitchFamily="34" charset="0"/>
              </a:rPr>
              <a:t>institution</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λόγω των λέξεων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κατευθύνεται αμέσως προς μια συγκεκριμένη έννοια.</a:t>
            </a:r>
          </a:p>
          <a:p>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Ένα ενδιαφέρον παράδειγμα από την άλλη είναι εκείνο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η </a:t>
            </a:r>
            <a:r>
              <a:rPr lang="el-GR" sz="1000" dirty="0" err="1">
                <a:latin typeface="Arial" panose="020B0604020202020204" pitchFamily="34" charset="0"/>
                <a:cs typeface="Arial" panose="020B0604020202020204" pitchFamily="34" charset="0"/>
              </a:rPr>
              <a:t>οπο</a:t>
            </a:r>
            <a:r>
              <a:rPr lang="en-US" sz="1000" dirty="0" err="1">
                <a:latin typeface="Arial" panose="020B0604020202020204" pitchFamily="34" charset="0"/>
                <a:cs typeface="Arial" panose="020B0604020202020204" pitchFamily="34" charset="0"/>
              </a:rPr>
              <a:t>ί</a:t>
            </a:r>
            <a:r>
              <a:rPr lang="el-GR" sz="1000" dirty="0">
                <a:latin typeface="Arial" panose="020B0604020202020204" pitchFamily="34" charset="0"/>
                <a:cs typeface="Arial" panose="020B0604020202020204" pitchFamily="34" charset="0"/>
              </a:rPr>
              <a:t>α παίζοντας παιχνίδια με τις λέξεις </a:t>
            </a:r>
            <a:r>
              <a:rPr lang="en-US" sz="1000" dirty="0">
                <a:latin typeface="Arial" panose="020B0604020202020204" pitchFamily="34" charset="0"/>
                <a:cs typeface="Arial" panose="020B0604020202020204" pitchFamily="34" charset="0"/>
              </a:rPr>
              <a:t>“financial”</a:t>
            </a:r>
            <a:r>
              <a:rPr lang="el-GR" sz="1000" dirty="0">
                <a:latin typeface="Arial" panose="020B0604020202020204" pitchFamily="34" charset="0"/>
                <a:cs typeface="Arial" panose="020B0604020202020204" pitchFamily="34" charset="0"/>
              </a:rPr>
              <a:t> &amp; </a:t>
            </a:r>
            <a:r>
              <a:rPr lang="en-US" sz="1000" dirty="0">
                <a:latin typeface="Arial" panose="020B0604020202020204" pitchFamily="34" charset="0"/>
                <a:cs typeface="Arial" panose="020B0604020202020204" pitchFamily="34" charset="0"/>
              </a:rPr>
              <a:t> “institutions”</a:t>
            </a:r>
            <a:r>
              <a:rPr lang="el-GR" sz="1000" dirty="0">
                <a:latin typeface="Arial" panose="020B0604020202020204" pitchFamily="34" charset="0"/>
                <a:cs typeface="Arial" panose="020B0604020202020204" pitchFamily="34" charset="0"/>
              </a:rPr>
              <a:t> κατευθύνεται προς την οικονομική έννοια, ενώ όταν παίζει με τη λέξη «</a:t>
            </a:r>
            <a:r>
              <a:rPr lang="en-US" sz="1000" dirty="0">
                <a:latin typeface="Arial" panose="020B0604020202020204" pitchFamily="34" charset="0"/>
                <a:cs typeface="Arial" panose="020B0604020202020204" pitchFamily="34" charset="0"/>
              </a:rPr>
              <a:t>river</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ενισχύεται η περιβαλλοντική / φυσική της έννοια</a:t>
            </a:r>
            <a:endParaRPr lang="en-US" sz="1000" dirty="0">
              <a:latin typeface="Arial" panose="020B0604020202020204" pitchFamily="34" charset="0"/>
              <a:cs typeface="Arial" panose="020B0604020202020204" pitchFamily="34" charset="0"/>
            </a:endParaRPr>
          </a:p>
          <a:p>
            <a:r>
              <a:rPr lang="el-GR" sz="1000" dirty="0">
                <a:latin typeface="Arial" panose="020B0604020202020204" pitchFamily="34" charset="0"/>
                <a:cs typeface="Arial" panose="020B0604020202020204" pitchFamily="34" charset="0"/>
              </a:rPr>
              <a:t>Στο βήμα </a:t>
            </a:r>
            <a:r>
              <a:rPr lang="en-US" sz="1000" dirty="0">
                <a:latin typeface="Arial" panose="020B0604020202020204" pitchFamily="34" charset="0"/>
                <a:cs typeface="Arial" panose="020B0604020202020204" pitchFamily="34" charset="0"/>
              </a:rPr>
              <a:t>t12</a:t>
            </a:r>
            <a:r>
              <a:rPr lang="el-GR" sz="1000" dirty="0">
                <a:latin typeface="Arial" panose="020B0604020202020204" pitchFamily="34" charset="0"/>
                <a:cs typeface="Arial" panose="020B0604020202020204" pitchFamily="34" charset="0"/>
              </a:rPr>
              <a:t> το σύστημα τελικά συγκλίνει, και η έννοια της αμφίσημης λέξης «</a:t>
            </a:r>
            <a:r>
              <a:rPr lang="en-US" sz="1000" dirty="0">
                <a:latin typeface="Arial" panose="020B0604020202020204" pitchFamily="34" charset="0"/>
                <a:cs typeface="Arial" panose="020B0604020202020204" pitchFamily="34" charset="0"/>
              </a:rPr>
              <a:t>bank</a:t>
            </a:r>
            <a:r>
              <a:rPr lang="el-GR" sz="1000" dirty="0">
                <a:latin typeface="Arial" panose="020B0604020202020204" pitchFamily="34" charset="0"/>
                <a:cs typeface="Arial" panose="020B0604020202020204" pitchFamily="34" charset="0"/>
              </a:rPr>
              <a:t>» με τη μεγαλύτερη πιθανότητα καταλήγει να είναι η περιβαλλοντική</a:t>
            </a:r>
            <a:r>
              <a:rPr lang="en-US" sz="1000" dirty="0">
                <a:latin typeface="Arial" panose="020B0604020202020204" pitchFamily="34" charset="0"/>
                <a:cs typeface="Arial" panose="020B0604020202020204" pitchFamily="34" charset="0"/>
              </a:rPr>
              <a:t> </a:t>
            </a:r>
            <a:r>
              <a:rPr lang="el-GR"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s20</a:t>
            </a:r>
            <a:r>
              <a:rPr lang="el-GR" sz="1000" dirty="0">
                <a:latin typeface="Arial" panose="020B0604020202020204" pitchFamily="34" charset="0"/>
                <a:cs typeface="Arial" panose="020B0604020202020204" pitchFamily="34" charset="0"/>
              </a:rPr>
              <a:t>) έναντι της οικονομικής</a:t>
            </a:r>
            <a:r>
              <a:rPr lang="en-US" sz="1000" dirty="0">
                <a:latin typeface="Arial" panose="020B0604020202020204" pitchFamily="34" charset="0"/>
                <a:cs typeface="Arial" panose="020B0604020202020204" pitchFamily="34" charset="0"/>
              </a:rPr>
              <a:t> (s22)</a:t>
            </a:r>
            <a:r>
              <a:rPr lang="el-GR" sz="1000" dirty="0">
                <a:latin typeface="Arial" panose="020B0604020202020204" pitchFamily="34" charset="0"/>
                <a:cs typeface="Arial" panose="020B0604020202020204" pitchFamily="34" charset="0"/>
              </a:rPr>
              <a:t>, επιλογή που όπως </a:t>
            </a:r>
            <a:r>
              <a:rPr lang="el-GR" sz="1000" dirty="0" err="1">
                <a:latin typeface="Arial" panose="020B0604020202020204" pitchFamily="34" charset="0"/>
                <a:cs typeface="Arial" panose="020B0604020202020204" pitchFamily="34" charset="0"/>
              </a:rPr>
              <a:t>περιγράφηκε</a:t>
            </a:r>
            <a:r>
              <a:rPr lang="el-GR" sz="1000" dirty="0">
                <a:latin typeface="Arial" panose="020B0604020202020204" pitchFamily="34" charset="0"/>
                <a:cs typeface="Arial" panose="020B0604020202020204" pitchFamily="34" charset="0"/>
              </a:rPr>
              <a:t> σε προηγούμενες διαφάνειες, οφείλεται σε ποικίλους παράγοντες και μεγέθη, ισχυροποιώντας τη σταθερότητα του τελικού </a:t>
            </a:r>
            <a:r>
              <a:rPr lang="el-GR" sz="1000" dirty="0" err="1">
                <a:latin typeface="Arial" panose="020B0604020202020204" pitchFamily="34" charset="0"/>
                <a:cs typeface="Arial" panose="020B0604020202020204" pitchFamily="34" charset="0"/>
              </a:rPr>
              <a:t>αποτελέ</a:t>
            </a:r>
            <a:endParaRPr lang="el-GR" sz="1000" dirty="0">
              <a:latin typeface="Arial" panose="020B0604020202020204" pitchFamily="34" charset="0"/>
              <a:cs typeface="Arial" panose="020B0604020202020204" pitchFamily="34" charset="0"/>
            </a:endParaRPr>
          </a:p>
          <a:p>
            <a:endParaRPr lang="en-GR"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16</a:t>
            </a:fld>
            <a:endParaRPr lang="en-GR"/>
          </a:p>
        </p:txBody>
      </p:sp>
    </p:spTree>
    <p:extLst>
      <p:ext uri="{BB962C8B-B14F-4D97-AF65-F5344CB8AC3E}">
        <p14:creationId xmlns:p14="http://schemas.microsoft.com/office/powerpoint/2010/main" val="214905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Ως προς την παραμετροποίηση: χρησιμοποιήθηκαν δύο κύρια </a:t>
            </a:r>
            <a:r>
              <a:rPr lang="en-GB" sz="1200" b="0" i="0" u="none" strike="noStrike" kern="1200" dirty="0">
                <a:solidFill>
                  <a:schemeClr val="tx1"/>
                </a:solidFill>
                <a:effectLst/>
                <a:latin typeface="+mn-lt"/>
                <a:ea typeface="+mn-ea"/>
                <a:cs typeface="+mn-cs"/>
              </a:rPr>
              <a:t>datasets </a:t>
            </a:r>
            <a:r>
              <a:rPr lang="el-GR" sz="1200" b="0" i="0" u="none" strike="noStrike" kern="1200" dirty="0">
                <a:solidFill>
                  <a:schemeClr val="tx1"/>
                </a:solidFill>
                <a:effectLst/>
                <a:latin typeface="+mn-lt"/>
                <a:ea typeface="+mn-ea"/>
                <a:cs typeface="+mn-cs"/>
              </a:rPr>
              <a:t>τα οποία διασπάστηκαν σε άλλα 50 το καθένα ώστε να δοκιμαστούν σε διαφορετικά σενάρια και να φανεί αν το σύστημα μπορεί λειτουργήσει με κείμενα διαφορετικών μεγεθών και διαφορετικών τομέων.</a:t>
            </a:r>
            <a:endParaRPr lang="el-GR" dirty="0">
              <a:effectLst/>
            </a:endParaRPr>
          </a:p>
          <a:p>
            <a:pPr rtl="0"/>
            <a:r>
              <a:rPr lang="el-GR" sz="1200" b="0" i="0" u="none" strike="noStrike" kern="1200" dirty="0">
                <a:solidFill>
                  <a:schemeClr val="tx1"/>
                </a:solidFill>
                <a:effectLst/>
                <a:latin typeface="+mn-lt"/>
                <a:ea typeface="+mn-ea"/>
                <a:cs typeface="+mn-cs"/>
              </a:rPr>
              <a:t>Οι μεταβλητές που πρόκειται να </a:t>
            </a:r>
            <a:r>
              <a:rPr lang="el-GR" sz="1200" b="0" i="0" u="none" strike="noStrike" kern="1200" dirty="0" err="1">
                <a:solidFill>
                  <a:schemeClr val="tx1"/>
                </a:solidFill>
                <a:effectLst/>
                <a:latin typeface="+mn-lt"/>
                <a:ea typeface="+mn-ea"/>
                <a:cs typeface="+mn-cs"/>
              </a:rPr>
              <a:t>παραμετροποιηθούν</a:t>
            </a:r>
            <a:r>
              <a:rPr lang="el-GR" sz="1200" b="0" i="0" u="none" strike="noStrike" kern="1200" dirty="0">
                <a:solidFill>
                  <a:schemeClr val="tx1"/>
                </a:solidFill>
                <a:effectLst/>
                <a:latin typeface="+mn-lt"/>
                <a:ea typeface="+mn-ea"/>
                <a:cs typeface="+mn-cs"/>
              </a:rPr>
              <a:t> είναι:</a:t>
            </a:r>
            <a:endParaRPr lang="el-GR" dirty="0">
              <a:effectLst/>
            </a:endParaRPr>
          </a:p>
          <a:p>
            <a:pPr rtl="0"/>
            <a:r>
              <a:rPr lang="el-GR" sz="1200" b="0" i="0" u="none" strike="noStrike" kern="1200" dirty="0">
                <a:solidFill>
                  <a:schemeClr val="tx1"/>
                </a:solidFill>
                <a:effectLst/>
                <a:latin typeface="+mn-lt"/>
                <a:ea typeface="+mn-ea"/>
                <a:cs typeface="+mn-cs"/>
              </a:rPr>
              <a:t>	1. Τα μέτρα συσχέτισης και  σημασιολογικής ομοιότητας ώστε να σταθμιστεί η ομοιότητα ανάμεσα σε λέξεις και έννοιες.</a:t>
            </a:r>
            <a:endParaRPr lang="el-GR" dirty="0">
              <a:effectLst/>
            </a:endParaRPr>
          </a:p>
          <a:p>
            <a:pPr rtl="0"/>
            <a:r>
              <a:rPr lang="el-GR" sz="1200" b="0" i="0" u="none" strike="noStrike" kern="1200" dirty="0">
                <a:solidFill>
                  <a:schemeClr val="tx1"/>
                </a:solidFill>
                <a:effectLst/>
                <a:latin typeface="+mn-lt"/>
                <a:ea typeface="+mn-ea"/>
                <a:cs typeface="+mn-cs"/>
              </a:rPr>
              <a:t>	2. Το </a:t>
            </a:r>
            <a:r>
              <a:rPr lang="en-GB" sz="1200" b="0" i="0" u="none" strike="noStrike" kern="1200" dirty="0">
                <a:solidFill>
                  <a:schemeClr val="tx1"/>
                </a:solidFill>
                <a:effectLst/>
                <a:latin typeface="+mn-lt"/>
                <a:ea typeface="+mn-ea"/>
                <a:cs typeface="+mn-cs"/>
              </a:rPr>
              <a:t>n-gram </a:t>
            </a:r>
            <a:r>
              <a:rPr lang="el-GR" sz="1200" b="0" i="0" u="none" strike="noStrike" kern="1200" dirty="0">
                <a:solidFill>
                  <a:schemeClr val="tx1"/>
                </a:solidFill>
                <a:effectLst/>
                <a:latin typeface="+mn-lt"/>
                <a:ea typeface="+mn-ea"/>
                <a:cs typeface="+mn-cs"/>
              </a:rPr>
              <a:t>γράφημα ώστε να αυξηθούν τα βάρη των κοντινών λέξεων (</a:t>
            </a:r>
            <a:r>
              <a:rPr lang="en-GB" sz="1200" b="0" i="0" u="none" strike="noStrike" kern="1200" dirty="0">
                <a:solidFill>
                  <a:schemeClr val="tx1"/>
                </a:solidFill>
                <a:effectLst/>
                <a:latin typeface="+mn-lt"/>
                <a:ea typeface="+mn-ea"/>
                <a:cs typeface="+mn-cs"/>
              </a:rPr>
              <a:t>proximity-</a:t>
            </a:r>
            <a:r>
              <a:rPr lang="el-GR" sz="1200" b="0" i="0" u="none" strike="noStrike" kern="1200" dirty="0">
                <a:solidFill>
                  <a:schemeClr val="tx1"/>
                </a:solidFill>
                <a:effectLst/>
                <a:latin typeface="+mn-lt"/>
                <a:ea typeface="+mn-ea"/>
                <a:cs typeface="+mn-cs"/>
              </a:rPr>
              <a:t>εγγύτητα) και</a:t>
            </a:r>
            <a:endParaRPr lang="el-GR" dirty="0">
              <a:effectLst/>
            </a:endParaRPr>
          </a:p>
          <a:p>
            <a:pPr rtl="0"/>
            <a:r>
              <a:rPr lang="el-GR" sz="1200" b="0" i="0" u="none" strike="noStrike" kern="1200" dirty="0">
                <a:solidFill>
                  <a:schemeClr val="tx1"/>
                </a:solidFill>
                <a:effectLst/>
                <a:latin typeface="+mn-lt"/>
                <a:ea typeface="+mn-ea"/>
                <a:cs typeface="+mn-cs"/>
              </a:rPr>
              <a:t>	3. Το </a:t>
            </a:r>
            <a:r>
              <a:rPr lang="en-GB" sz="1200" b="0" i="0" u="none" strike="noStrike" kern="1200" dirty="0">
                <a:solidFill>
                  <a:schemeClr val="tx1"/>
                </a:solidFill>
                <a:effectLst/>
                <a:latin typeface="+mn-lt"/>
                <a:ea typeface="+mn-ea"/>
                <a:cs typeface="+mn-cs"/>
              </a:rPr>
              <a:t>p </a:t>
            </a:r>
            <a:r>
              <a:rPr lang="el-GR" sz="1200" b="0" i="0" u="none" strike="noStrike" kern="1200" dirty="0">
                <a:solidFill>
                  <a:schemeClr val="tx1"/>
                </a:solidFill>
                <a:effectLst/>
                <a:latin typeface="+mn-lt"/>
                <a:ea typeface="+mn-ea"/>
                <a:cs typeface="+mn-cs"/>
              </a:rPr>
              <a:t>της γεωμετρικής κατανομής</a:t>
            </a:r>
            <a:r>
              <a:rPr lang="el-GR" sz="1200" b="1" i="0" u="none" strike="noStrike" kern="1200" dirty="0">
                <a:solidFill>
                  <a:schemeClr val="tx1"/>
                </a:solidFill>
                <a:effectLst/>
                <a:latin typeface="+mn-lt"/>
                <a:ea typeface="+mn-ea"/>
                <a:cs typeface="+mn-cs"/>
              </a:rPr>
              <a:t>.</a:t>
            </a:r>
            <a:endParaRPr lang="el-GR" dirty="0">
              <a:effectLst/>
            </a:endParaRPr>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17</a:t>
            </a:fld>
            <a:endParaRPr lang="en-GR"/>
          </a:p>
        </p:txBody>
      </p:sp>
    </p:spTree>
    <p:extLst>
      <p:ext uri="{BB962C8B-B14F-4D97-AF65-F5344CB8AC3E}">
        <p14:creationId xmlns:p14="http://schemas.microsoft.com/office/powerpoint/2010/main" val="339882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Τα αποτελέσματα της παραμετροποίησης δείχνουν ότι:</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την σχετικότητα και την ομοιότητα:</a:t>
            </a:r>
          </a:p>
          <a:p>
            <a:pPr lvl="1" rtl="0" fontAlgn="base"/>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μέτρα της συσχέτισης  (</a:t>
            </a:r>
            <a:r>
              <a:rPr lang="en-GB" sz="1200" b="0" i="0" u="none" strike="noStrike" kern="1200" dirty="0">
                <a:solidFill>
                  <a:schemeClr val="tx1"/>
                </a:solidFill>
                <a:effectLst/>
                <a:latin typeface="+mn-lt"/>
                <a:ea typeface="+mn-ea"/>
                <a:cs typeface="+mn-cs"/>
              </a:rPr>
              <a:t>relatedness) </a:t>
            </a:r>
            <a:r>
              <a:rPr lang="el-GR" sz="1200" b="0" i="0" u="none" strike="noStrike" kern="1200" dirty="0">
                <a:solidFill>
                  <a:schemeClr val="tx1"/>
                </a:solidFill>
                <a:effectLst/>
                <a:latin typeface="+mn-lt"/>
                <a:ea typeface="+mn-ea"/>
                <a:cs typeface="+mn-cs"/>
              </a:rPr>
              <a:t>λειτουργούν καλύτερα απ’ ό,τι αυτά της σημασιολογικής ομοιότητας (</a:t>
            </a:r>
            <a:r>
              <a:rPr lang="en-GB" sz="1200" b="0" i="0" u="none" strike="noStrike" kern="1200" dirty="0">
                <a:solidFill>
                  <a:schemeClr val="tx1"/>
                </a:solidFill>
                <a:effectLst/>
                <a:latin typeface="+mn-lt"/>
                <a:ea typeface="+mn-ea"/>
                <a:cs typeface="+mn-cs"/>
              </a:rPr>
              <a:t>semantic) </a:t>
            </a:r>
            <a:endParaRPr lang="en-GB" sz="1100" b="0" i="0" u="none" strike="noStrike" kern="1200" dirty="0">
              <a:solidFill>
                <a:schemeClr val="tx1"/>
              </a:solidFill>
              <a:effectLst/>
              <a:latin typeface="+mn-lt"/>
              <a:ea typeface="+mn-ea"/>
              <a:cs typeface="+mn-cs"/>
            </a:endParaRPr>
          </a:p>
          <a:p>
            <a:pPr lvl="1" rtl="0" fontAlgn="base"/>
            <a:r>
              <a:rPr lang="en-GB" sz="700" b="0" i="0" u="none" strike="noStrike" kern="1200" dirty="0">
                <a:solidFill>
                  <a:schemeClr val="tx1"/>
                </a:solidFill>
                <a:effectLst/>
                <a:latin typeface="+mn-lt"/>
                <a:ea typeface="+mn-ea"/>
                <a:cs typeface="+mn-cs"/>
              </a:rPr>
              <a:t>    </a:t>
            </a:r>
            <a:r>
              <a:rPr lang="el-GR" sz="7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πιο κατάλληλα μέτρα για τον αλγόριθμό μας είναι: </a:t>
            </a:r>
            <a:r>
              <a:rPr lang="en-GB" sz="1200" b="0" i="0" u="none" strike="noStrike" kern="1200" dirty="0" err="1">
                <a:solidFill>
                  <a:schemeClr val="tx1"/>
                </a:solidFill>
                <a:effectLst/>
                <a:latin typeface="+mn-lt"/>
                <a:ea typeface="+mn-ea"/>
                <a:cs typeface="+mn-cs"/>
              </a:rPr>
              <a:t>mdice</a:t>
            </a:r>
            <a:r>
              <a:rPr lang="en-GB" sz="1200" b="0" i="0" u="none" strike="noStrike" kern="1200" dirty="0">
                <a:solidFill>
                  <a:schemeClr val="tx1"/>
                </a:solidFill>
                <a:effectLst/>
                <a:latin typeface="+mn-lt"/>
                <a:ea typeface="+mn-ea"/>
                <a:cs typeface="+mn-cs"/>
              </a:rPr>
              <a:t> &amp; </a:t>
            </a:r>
            <a:r>
              <a:rPr lang="en-GB" sz="1200" b="0" i="0" u="none" strike="noStrike" kern="1200" dirty="0" err="1">
                <a:solidFill>
                  <a:schemeClr val="tx1"/>
                </a:solidFill>
                <a:effectLst/>
                <a:latin typeface="+mn-lt"/>
                <a:ea typeface="+mn-ea"/>
                <a:cs typeface="+mn-cs"/>
              </a:rPr>
              <a:t>tf-idf</a:t>
            </a:r>
            <a:endParaRPr lang="en-GB" sz="11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	Για το </a:t>
            </a:r>
            <a:r>
              <a:rPr lang="en-GB" sz="1200" b="0" i="0" u="none" strike="noStrike" kern="1200" dirty="0">
                <a:solidFill>
                  <a:schemeClr val="tx1"/>
                </a:solidFill>
                <a:effectLst/>
                <a:latin typeface="+mn-lt"/>
                <a:ea typeface="+mn-ea"/>
                <a:cs typeface="+mn-cs"/>
              </a:rPr>
              <a:t>n-gram :</a:t>
            </a:r>
          </a:p>
          <a:p>
            <a:pPr lvl="1" rtl="0" fontAlgn="base"/>
            <a:r>
              <a:rPr lang="el-GR" sz="1200" b="0" i="0" u="none" strike="noStrike" kern="1200" dirty="0">
                <a:solidFill>
                  <a:schemeClr val="tx1"/>
                </a:solidFill>
                <a:effectLst/>
                <a:latin typeface="+mn-lt"/>
                <a:ea typeface="+mn-ea"/>
                <a:cs typeface="+mn-cs"/>
              </a:rPr>
              <a:t>		Όταν το </a:t>
            </a:r>
            <a:r>
              <a:rPr lang="en-GB" sz="1200" b="0" i="0" u="none" strike="noStrike" kern="1200" dirty="0">
                <a:solidFill>
                  <a:schemeClr val="tx1"/>
                </a:solidFill>
                <a:effectLst/>
                <a:latin typeface="+mn-lt"/>
                <a:ea typeface="+mn-ea"/>
                <a:cs typeface="+mn-cs"/>
              </a:rPr>
              <a:t>n=5  (n </a:t>
            </a:r>
            <a:r>
              <a:rPr lang="en-GB" sz="1200" b="0" i="0" u="none" strike="noStrike" kern="1200" dirty="0" err="1">
                <a:solidFill>
                  <a:schemeClr val="tx1"/>
                </a:solidFill>
                <a:effectLst/>
                <a:latin typeface="+mn-lt"/>
                <a:ea typeface="+mn-ea"/>
                <a:cs typeface="+mn-cs"/>
              </a:rPr>
              <a:t>neighbors</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τότε έχουμε καλύτερα αποτελέσματα (όταν το </a:t>
            </a:r>
            <a:r>
              <a:rPr lang="en-GB" sz="1200" b="0" i="0" u="none" strike="noStrike" kern="1200" dirty="0">
                <a:solidFill>
                  <a:schemeClr val="tx1"/>
                </a:solidFill>
                <a:effectLst/>
                <a:latin typeface="+mn-lt"/>
                <a:ea typeface="+mn-ea"/>
                <a:cs typeface="+mn-cs"/>
              </a:rPr>
              <a:t>n </a:t>
            </a:r>
            <a:r>
              <a:rPr lang="el-GR" sz="1200" b="0" i="0" u="none" strike="noStrike" kern="1200" dirty="0">
                <a:solidFill>
                  <a:schemeClr val="tx1"/>
                </a:solidFill>
                <a:effectLst/>
                <a:latin typeface="+mn-lt"/>
                <a:ea typeface="+mn-ea"/>
                <a:cs typeface="+mn-cs"/>
              </a:rPr>
              <a:t>είναι μικρό σχετίζεται με σταθερές εκφράσεις ενώ όταν είναι μεγάλο σχετίζεται με σημασιολογικά </a:t>
            </a:r>
            <a:r>
              <a:rPr lang="en-GB" sz="1200" b="0" i="0" u="none" strike="noStrike" kern="1200" dirty="0">
                <a:solidFill>
                  <a:schemeClr val="tx1"/>
                </a:solidFill>
                <a:effectLst/>
                <a:latin typeface="+mn-lt"/>
                <a:ea typeface="+mn-ea"/>
                <a:cs typeface="+mn-cs"/>
              </a:rPr>
              <a:t>concepts. [</a:t>
            </a:r>
            <a:r>
              <a:rPr lang="el-GR" sz="1200" b="0" i="0" u="none" strike="noStrike" kern="1200" dirty="0">
                <a:solidFill>
                  <a:schemeClr val="tx1"/>
                </a:solidFill>
                <a:effectLst/>
                <a:latin typeface="+mn-lt"/>
                <a:ea typeface="+mn-ea"/>
                <a:cs typeface="+mn-cs"/>
              </a:rPr>
              <a:t>επιβεβαιώνει τα </a:t>
            </a:r>
            <a:r>
              <a:rPr lang="el-GR" sz="1200" b="0" i="0" u="none" strike="noStrike" kern="1200" dirty="0" err="1">
                <a:solidFill>
                  <a:schemeClr val="tx1"/>
                </a:solidFill>
                <a:effectLst/>
                <a:latin typeface="+mn-lt"/>
                <a:ea typeface="+mn-ea"/>
                <a:cs typeface="+mn-cs"/>
              </a:rPr>
              <a:t>αποπάνω</a:t>
            </a:r>
            <a:r>
              <a:rPr lang="el-GR" sz="1200" b="0" i="0" u="none" strike="noStrike" kern="1200" dirty="0">
                <a:solidFill>
                  <a:schemeClr val="tx1"/>
                </a:solidFill>
                <a:effectLst/>
                <a:latin typeface="+mn-lt"/>
                <a:ea typeface="+mn-ea"/>
                <a:cs typeface="+mn-cs"/>
              </a:rPr>
              <a:t>])</a:t>
            </a:r>
          </a:p>
          <a:p>
            <a:pPr rtl="0" fontAlgn="base"/>
            <a:r>
              <a:rPr lang="el-GR" sz="1200" b="0" i="0" u="none" strike="noStrike" kern="1200" dirty="0">
                <a:solidFill>
                  <a:schemeClr val="tx1"/>
                </a:solidFill>
                <a:effectLst/>
                <a:latin typeface="+mn-lt"/>
                <a:ea typeface="+mn-ea"/>
                <a:cs typeface="+mn-cs"/>
              </a:rPr>
              <a:t>	Και σχετικά με τη γεωμετρική κατανομή τα καλύτερα αποτελέσματα τα έχουμε όταν το </a:t>
            </a:r>
            <a:r>
              <a:rPr lang="en-GB" sz="1200" b="0" i="0" u="none" strike="noStrike" kern="1200" dirty="0">
                <a:solidFill>
                  <a:schemeClr val="tx1"/>
                </a:solidFill>
                <a:effectLst/>
                <a:latin typeface="+mn-lt"/>
                <a:ea typeface="+mn-ea"/>
                <a:cs typeface="+mn-cs"/>
              </a:rPr>
              <a:t>p=0.4</a:t>
            </a:r>
          </a:p>
        </p:txBody>
      </p:sp>
      <p:sp>
        <p:nvSpPr>
          <p:cNvPr id="4" name="Slide Number Placeholder 3"/>
          <p:cNvSpPr>
            <a:spLocks noGrp="1"/>
          </p:cNvSpPr>
          <p:nvPr>
            <p:ph type="sldNum" sz="quarter" idx="5"/>
          </p:nvPr>
        </p:nvSpPr>
        <p:spPr/>
        <p:txBody>
          <a:bodyPr/>
          <a:lstStyle/>
          <a:p>
            <a:fld id="{31B9AF4C-95C0-8842-99C1-47754878ECD7}" type="slidenum">
              <a:rPr lang="en-GR" smtClean="0"/>
              <a:t>18</a:t>
            </a:fld>
            <a:endParaRPr lang="en-GR"/>
          </a:p>
        </p:txBody>
      </p:sp>
    </p:spTree>
    <p:extLst>
      <p:ext uri="{BB962C8B-B14F-4D97-AF65-F5344CB8AC3E}">
        <p14:creationId xmlns:p14="http://schemas.microsoft.com/office/powerpoint/2010/main" val="427358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Στη συνέχεια για να λάβουμε τα ποσοστά της αξιολόγησης χρησιμοποιείται το μέτρο </a:t>
            </a:r>
            <a:r>
              <a:rPr lang="en-GB" sz="1200" b="0" i="0" u="none" strike="noStrike" kern="1200" dirty="0">
                <a:solidFill>
                  <a:schemeClr val="tx1"/>
                </a:solidFill>
                <a:effectLst/>
                <a:latin typeface="+mn-lt"/>
                <a:ea typeface="+mn-ea"/>
                <a:cs typeface="+mn-cs"/>
              </a:rPr>
              <a:t>F-score. </a:t>
            </a:r>
            <a:r>
              <a:rPr lang="el-GR" sz="1200" b="0" i="0" u="none" strike="noStrike" kern="1200" dirty="0">
                <a:solidFill>
                  <a:schemeClr val="tx1"/>
                </a:solidFill>
                <a:effectLst/>
                <a:latin typeface="+mn-lt"/>
                <a:ea typeface="+mn-ea"/>
                <a:cs typeface="+mn-cs"/>
              </a:rPr>
              <a:t>Όπου το </a:t>
            </a:r>
            <a:r>
              <a:rPr lang="en-GB" sz="1200" b="0" i="0" u="none" strike="noStrike" kern="1200" dirty="0">
                <a:solidFill>
                  <a:schemeClr val="tx1"/>
                </a:solidFill>
                <a:effectLst/>
                <a:latin typeface="+mn-lt"/>
                <a:ea typeface="+mn-ea"/>
                <a:cs typeface="+mn-cs"/>
              </a:rPr>
              <a:t>F1 </a:t>
            </a:r>
            <a:r>
              <a:rPr lang="el-GR" sz="1200" b="0" i="0" u="none" strike="noStrike" kern="1200" dirty="0">
                <a:solidFill>
                  <a:schemeClr val="tx1"/>
                </a:solidFill>
                <a:effectLst/>
                <a:latin typeface="+mn-lt"/>
                <a:ea typeface="+mn-ea"/>
                <a:cs typeface="+mn-cs"/>
              </a:rPr>
              <a:t>καθορίζει τον σταθμισμένο αρμονικό μέσο της ακρίβειας και της ανάκλησης.</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Ακρίβεια= το ποσοστό των οντοτήτων που κατηγοριοποιήθηκαν (αποσαφηνίστηκαν) σωστά προς το σύνολο οντοτήτων που κατηγοριοποιήθηκαν από το μοντέλο</a:t>
            </a:r>
            <a:endParaRPr lang="el-GR" dirty="0">
              <a:effectLst/>
            </a:endParaRPr>
          </a:p>
          <a:p>
            <a:pPr rtl="0"/>
            <a:r>
              <a:rPr lang="el-GR" sz="1200" b="0" i="0" u="none" strike="noStrike" kern="1200" dirty="0">
                <a:solidFill>
                  <a:schemeClr val="tx1"/>
                </a:solidFill>
                <a:effectLst/>
                <a:latin typeface="+mn-lt"/>
                <a:ea typeface="+mn-ea"/>
                <a:cs typeface="+mn-cs"/>
              </a:rPr>
              <a:t>[από τα σχετικά, αυτά που ανακτήθηκαν]</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Ανάκληση= το ποσοστό των σωστά κατηγοριοποιημένων οντοτήτων (από το σύνολο όλων)</a:t>
            </a:r>
            <a:endParaRPr lang="el-GR" dirty="0">
              <a:effectLst/>
            </a:endParaRPr>
          </a:p>
          <a:p>
            <a:pPr rtl="0"/>
            <a:r>
              <a:rPr lang="el-GR" sz="1200" b="0" i="0" u="none" strike="noStrike" kern="1200" dirty="0">
                <a:solidFill>
                  <a:schemeClr val="tx1"/>
                </a:solidFill>
                <a:effectLst/>
                <a:latin typeface="+mn-lt"/>
                <a:ea typeface="+mn-ea"/>
                <a:cs typeface="+mn-cs"/>
              </a:rPr>
              <a:t>[από αυτά που ανακτήθηκαν, τα σωστά]</a:t>
            </a:r>
            <a:endParaRPr lang="el-GR" dirty="0">
              <a:effectLst/>
            </a:endParaRP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Από τα αποτελέσματα της αξιολόγησης φάνηκε ότι το μοντέλο μας λειτουργεί καλύτερα και ότι μπορεί να σταθεί ως άξια εναλλακτική στα υπάρχοντα μοντέλα.</a:t>
            </a:r>
            <a:endParaRPr lang="el-GR" dirty="0">
              <a:effectLst/>
            </a:endParaRPr>
          </a:p>
          <a:p>
            <a:pPr rtl="0"/>
            <a:r>
              <a:rPr lang="el-GR" sz="1200" b="0" i="0" u="none" strike="noStrike" kern="1200" dirty="0">
                <a:solidFill>
                  <a:schemeClr val="tx1"/>
                </a:solidFill>
                <a:effectLst/>
                <a:latin typeface="+mn-lt"/>
                <a:ea typeface="+mn-ea"/>
                <a:cs typeface="+mn-cs"/>
              </a:rPr>
              <a:t>Συνεχίζοντας, τα πειράματα που έγιναν είτε χρησιμοποιούσαν το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ως </a:t>
            </a:r>
            <a:r>
              <a:rPr lang="en-GB" sz="1200" b="0" i="0" u="none" strike="noStrike" kern="1200" dirty="0">
                <a:solidFill>
                  <a:schemeClr val="tx1"/>
                </a:solidFill>
                <a:effectLst/>
                <a:latin typeface="+mn-lt"/>
                <a:ea typeface="+mn-ea"/>
                <a:cs typeface="+mn-cs"/>
              </a:rPr>
              <a:t>knowledge base </a:t>
            </a:r>
            <a:r>
              <a:rPr lang="el-GR" sz="1200" b="0" i="0" u="none" strike="noStrike" kern="1200" dirty="0">
                <a:solidFill>
                  <a:schemeClr val="tx1"/>
                </a:solidFill>
                <a:effectLst/>
                <a:latin typeface="+mn-lt"/>
                <a:ea typeface="+mn-ea"/>
                <a:cs typeface="+mn-cs"/>
              </a:rPr>
              <a:t>είτε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a:endParaRPr lang="el-GR"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a:solidFill>
                  <a:schemeClr val="tx1"/>
                </a:solidFill>
                <a:effectLst/>
                <a:latin typeface="+mn-lt"/>
                <a:ea typeface="+mn-ea"/>
                <a:cs typeface="+mn-cs"/>
              </a:rPr>
              <a:t>Wordnet:</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την καλύτερη απόδοση είχαν τα ουσιαστικά και την χειρότερη τα ρήματα</a:t>
            </a:r>
          </a:p>
          <a:p>
            <a:pPr rtl="0" fontAlgn="base"/>
            <a:r>
              <a:rPr lang="el-GR" sz="1200" b="0" i="0" u="none" strike="noStrike" kern="1200" dirty="0">
                <a:solidFill>
                  <a:schemeClr val="tx1"/>
                </a:solidFill>
                <a:effectLst/>
                <a:latin typeface="+mn-lt"/>
                <a:ea typeface="+mn-ea"/>
                <a:cs typeface="+mn-cs"/>
              </a:rPr>
              <a:t>	ακόμα, η χρήση προηγούμενης γνώσης ήταν ευνοϊκή για τα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του γενικού τομέα τα καλύτερα αποτελέσματα είχαν τα </a:t>
            </a:r>
            <a:r>
              <a:rPr lang="en-GB" sz="1200" b="0" i="0" u="none" strike="noStrike" kern="1200" dirty="0">
                <a:solidFill>
                  <a:schemeClr val="tx1"/>
                </a:solidFill>
                <a:effectLst/>
                <a:latin typeface="+mn-lt"/>
                <a:ea typeface="+mn-ea"/>
                <a:cs typeface="+mn-cs"/>
              </a:rPr>
              <a:t>semi-supervised</a:t>
            </a:r>
          </a:p>
          <a:p>
            <a:pPr rtl="0"/>
            <a:endParaRPr lang="el-GR"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Όταν χρησιμοποιούταν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endParaRPr lang="en-GB" dirty="0">
              <a:effectLst/>
            </a:endParaRPr>
          </a:p>
          <a:p>
            <a:pPr rtl="0" fontAlgn="base"/>
            <a:r>
              <a:rPr lang="el-GR" sz="1200" b="0" i="0" u="none" strike="noStrike" kern="1200" dirty="0">
                <a:solidFill>
                  <a:schemeClr val="tx1"/>
                </a:solidFill>
                <a:effectLst/>
                <a:latin typeface="+mn-lt"/>
                <a:ea typeface="+mn-ea"/>
                <a:cs typeface="+mn-cs"/>
              </a:rPr>
              <a:t>	φάνηκε να αποδίδει καλύτερα σε σχέση με </a:t>
            </a:r>
            <a:r>
              <a:rPr lang="en-GB" sz="1200" b="0" i="0" u="none" strike="noStrike" kern="1200" dirty="0">
                <a:solidFill>
                  <a:schemeClr val="tx1"/>
                </a:solidFill>
                <a:effectLst/>
                <a:latin typeface="+mn-lt"/>
                <a:ea typeface="+mn-ea"/>
                <a:cs typeface="+mn-cs"/>
              </a:rPr>
              <a:t>Wordnet </a:t>
            </a:r>
            <a:r>
              <a:rPr lang="el-GR" sz="1200" b="0" i="0" u="none" strike="noStrike" kern="1200" dirty="0">
                <a:solidFill>
                  <a:schemeClr val="tx1"/>
                </a:solidFill>
                <a:effectLst/>
                <a:latin typeface="+mn-lt"/>
                <a:ea typeface="+mn-ea"/>
                <a:cs typeface="+mn-cs"/>
              </a:rPr>
              <a:t>όταν γίνεται λόγος για </a:t>
            </a:r>
            <a:r>
              <a:rPr lang="en-GB" sz="1200" b="0" i="0" u="none" strike="noStrike" kern="1200" dirty="0">
                <a:solidFill>
                  <a:schemeClr val="tx1"/>
                </a:solidFill>
                <a:effectLst/>
                <a:latin typeface="+mn-lt"/>
                <a:ea typeface="+mn-ea"/>
                <a:cs typeface="+mn-cs"/>
              </a:rPr>
              <a:t>named entities</a:t>
            </a:r>
          </a:p>
          <a:p>
            <a:pPr rtl="0" fontAlgn="base"/>
            <a:r>
              <a:rPr lang="el-GR"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Χρησιμοποιησε</a:t>
            </a:r>
            <a:r>
              <a:rPr lang="el-GR" sz="1200" b="0" i="0" u="none" strike="noStrike" kern="1200" dirty="0">
                <a:solidFill>
                  <a:schemeClr val="tx1"/>
                </a:solidFill>
                <a:effectLst/>
                <a:latin typeface="+mn-lt"/>
                <a:ea typeface="+mn-ea"/>
                <a:cs typeface="+mn-cs"/>
              </a:rPr>
              <a:t> το </a:t>
            </a:r>
            <a:r>
              <a:rPr lang="en-GB" sz="1200" b="0" i="0" u="none" strike="noStrike" kern="1200" dirty="0">
                <a:solidFill>
                  <a:schemeClr val="tx1"/>
                </a:solidFill>
                <a:effectLst/>
                <a:latin typeface="+mn-lt"/>
                <a:ea typeface="+mn-ea"/>
                <a:cs typeface="+mn-cs"/>
              </a:rPr>
              <a:t>NASARI </a:t>
            </a:r>
            <a:r>
              <a:rPr lang="el-GR" sz="1200" b="0" i="0" u="none" strike="noStrike" kern="1200" dirty="0">
                <a:solidFill>
                  <a:schemeClr val="tx1"/>
                </a:solidFill>
                <a:effectLst/>
                <a:latin typeface="+mn-lt"/>
                <a:ea typeface="+mn-ea"/>
                <a:cs typeface="+mn-cs"/>
              </a:rPr>
              <a:t>ως τρόπο  λήψης της σημασιολογικής αναπαράστασης από κάθε έννοια</a:t>
            </a:r>
          </a:p>
          <a:p>
            <a:r>
              <a:rPr lang="el-GR" sz="1200" b="0" i="0" u="none" strike="noStrike" kern="1200" dirty="0">
                <a:solidFill>
                  <a:schemeClr val="tx1"/>
                </a:solidFill>
                <a:effectLst/>
                <a:latin typeface="+mn-lt"/>
                <a:ea typeface="+mn-ea"/>
                <a:cs typeface="+mn-cs"/>
              </a:rPr>
              <a:t>  	Και τέλος, αυτό το </a:t>
            </a:r>
            <a:r>
              <a:rPr lang="en-GB" sz="1200" b="0" i="0" u="none" strike="noStrike" kern="1200" dirty="0">
                <a:solidFill>
                  <a:schemeClr val="tx1"/>
                </a:solidFill>
                <a:effectLst/>
                <a:latin typeface="+mn-lt"/>
                <a:ea typeface="+mn-ea"/>
                <a:cs typeface="+mn-cs"/>
              </a:rPr>
              <a:t>dataset </a:t>
            </a:r>
            <a:r>
              <a:rPr lang="el-GR" sz="1200" b="0" i="0" u="none" strike="noStrike" kern="1200" dirty="0">
                <a:solidFill>
                  <a:schemeClr val="tx1"/>
                </a:solidFill>
                <a:effectLst/>
                <a:latin typeface="+mn-lt"/>
                <a:ea typeface="+mn-ea"/>
                <a:cs typeface="+mn-cs"/>
              </a:rPr>
              <a:t>που χρησιμοποιήθηκε εδώ περιέχει τις περισσότερες αμφίσημες λέξεις και είναι δύσκολο να </a:t>
            </a:r>
            <a:r>
              <a:rPr lang="el-GR" sz="1200" b="0" i="0" u="none" strike="noStrike" kern="1200" dirty="0" err="1">
                <a:solidFill>
                  <a:schemeClr val="tx1"/>
                </a:solidFill>
                <a:effectLst/>
                <a:latin typeface="+mn-lt"/>
                <a:ea typeface="+mn-ea"/>
                <a:cs typeface="+mn-cs"/>
              </a:rPr>
              <a:t>αποσημασιοποιηθούν</a:t>
            </a:r>
            <a:r>
              <a:rPr lang="el-GR" sz="1200" b="0" i="0" u="none" strike="noStrike" kern="1200" dirty="0">
                <a:solidFill>
                  <a:schemeClr val="tx1"/>
                </a:solidFill>
                <a:effectLst/>
                <a:latin typeface="+mn-lt"/>
                <a:ea typeface="+mn-ea"/>
                <a:cs typeface="+mn-cs"/>
              </a:rPr>
              <a:t> χωρίς τη χρήση μεγάλων και καλά οργανωμένων </a:t>
            </a:r>
            <a:r>
              <a:rPr lang="en-GB" sz="1200" b="0" i="0" u="none" strike="noStrike" kern="1200" dirty="0">
                <a:solidFill>
                  <a:schemeClr val="tx1"/>
                </a:solidFill>
                <a:effectLst/>
                <a:latin typeface="+mn-lt"/>
                <a:ea typeface="+mn-ea"/>
                <a:cs typeface="+mn-cs"/>
              </a:rPr>
              <a:t>knowledge based </a:t>
            </a:r>
            <a:r>
              <a:rPr lang="el-GR" sz="1200" b="0" i="0" u="none" strike="noStrike" kern="1200" dirty="0">
                <a:solidFill>
                  <a:schemeClr val="tx1"/>
                </a:solidFill>
                <a:effectLst/>
                <a:latin typeface="+mn-lt"/>
                <a:ea typeface="+mn-ea"/>
                <a:cs typeface="+mn-cs"/>
              </a:rPr>
              <a:t>αλγορίθμων]</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19</a:t>
            </a:fld>
            <a:endParaRPr lang="en-GR"/>
          </a:p>
        </p:txBody>
      </p:sp>
    </p:spTree>
    <p:extLst>
      <p:ext uri="{BB962C8B-B14F-4D97-AF65-F5344CB8AC3E}">
        <p14:creationId xmlns:p14="http://schemas.microsoft.com/office/powerpoint/2010/main" val="18798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Παρουσιάζεται λοιπόν ένα νέο μοντέλο, που αξιοποιεί την εξελικτική προσέγγιση του τομέα.</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Αρχικά θα ορίσουμε το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Κάθε γλώσσα περιλαμβάνει λέξεις οι οποίες μπορεί να είναι αμφίσημες, δηλαδή να έχουν περισσότερες από μια έννοιες ανάλογα με το περικείμενο στο οποίο βρίσκονται. Η αποσαφήνιση αυτών των εννοιών είναι η διαδικασία η οποία εντοπίζει τη συγκεκριμένη έννοια που λαμβάνει η λέξη μέσα σε αυτήν την πρόταση (-περικείμενο).</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Για παράδειγμα, η λέξη </a:t>
            </a:r>
            <a:r>
              <a:rPr lang="en-GB" sz="1200" b="0" i="1" u="none" strike="noStrike" kern="1200" dirty="0">
                <a:solidFill>
                  <a:schemeClr val="tx1"/>
                </a:solidFill>
                <a:effectLst/>
                <a:latin typeface="+mn-lt"/>
                <a:ea typeface="+mn-ea"/>
                <a:cs typeface="+mn-cs"/>
              </a:rPr>
              <a:t>bank</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είναι αμφίσημη. Οι κύριες έννοιες τις οποίες μπορεί να λάβει είναι η οικονομική και η περιβαλλοντική (ή φυσική;!).</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Η ΑΑΛ είναι ακριβώς αυτό, προσπαθεί να βρει ποια από τις δύο σημασίες κυριαρχεί κάθε φορά ανάλογα με την πρόταση μέσα στην οποία βρίσκεται το </a:t>
            </a:r>
            <a:r>
              <a:rPr lang="en-GB" sz="1200" b="0" i="0" u="none" strike="noStrike" kern="1200" dirty="0">
                <a:solidFill>
                  <a:schemeClr val="tx1"/>
                </a:solidFill>
                <a:effectLst/>
                <a:latin typeface="+mn-lt"/>
                <a:ea typeface="+mn-ea"/>
                <a:cs typeface="+mn-cs"/>
              </a:rPr>
              <a:t>bank.</a:t>
            </a:r>
            <a:r>
              <a:rPr lang="en-GB" sz="1200" b="1" i="0" u="none" strike="noStrike" kern="1200" dirty="0">
                <a:solidFill>
                  <a:schemeClr val="tx1"/>
                </a:solidFill>
                <a:effectLst/>
                <a:latin typeface="+mn-lt"/>
                <a:ea typeface="+mn-ea"/>
                <a:cs typeface="+mn-cs"/>
              </a:rPr>
              <a:t> </a:t>
            </a:r>
          </a:p>
          <a:p>
            <a:pPr rtl="0"/>
            <a:endParaRPr lang="en-GB" sz="1200" b="1"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#Notes</a:t>
            </a:r>
            <a:endParaRPr lang="en-GB" b="0" dirty="0">
              <a:effectLst/>
            </a:endParaRPr>
          </a:p>
          <a:p>
            <a:pPr rtl="0"/>
            <a:r>
              <a:rPr lang="el-GR" sz="1200" b="0" i="0" u="none" strike="noStrike" kern="1200" dirty="0">
                <a:solidFill>
                  <a:schemeClr val="tx1"/>
                </a:solidFill>
                <a:effectLst/>
                <a:latin typeface="+mn-lt"/>
                <a:ea typeface="+mn-ea"/>
                <a:cs typeface="+mn-cs"/>
              </a:rPr>
              <a:t>Το άρθρο παρουσιάζει ένα νέο μοντέλο που προσεγγίζει το θέμα της αποσαφήνισης των εννοιών μιας λέξης από τη σκοπιά της θεωρίας των παιγνίων (</a:t>
            </a:r>
            <a:r>
              <a:rPr lang="en-GB" sz="1200" b="0" i="0" u="none" strike="noStrike" kern="1200" dirty="0">
                <a:solidFill>
                  <a:schemeClr val="tx1"/>
                </a:solidFill>
                <a:effectLst/>
                <a:latin typeface="+mn-lt"/>
                <a:ea typeface="+mn-ea"/>
                <a:cs typeface="+mn-cs"/>
              </a:rPr>
              <a:t>Game theory) </a:t>
            </a:r>
            <a:r>
              <a:rPr lang="el-GR" sz="1200" b="0" i="0" u="none" strike="noStrike" kern="1200" dirty="0">
                <a:solidFill>
                  <a:schemeClr val="tx1"/>
                </a:solidFill>
                <a:effectLst/>
                <a:latin typeface="+mn-lt"/>
                <a:ea typeface="+mn-ea"/>
                <a:cs typeface="+mn-cs"/>
              </a:rPr>
              <a:t>και συγκεκριμένα της εξελικτικής θεωρίας (</a:t>
            </a:r>
            <a:r>
              <a:rPr lang="en-GB" sz="1200" b="0" i="0" u="none" strike="noStrike" kern="1200" dirty="0">
                <a:solidFill>
                  <a:schemeClr val="tx1"/>
                </a:solidFill>
                <a:effectLst/>
                <a:latin typeface="+mn-lt"/>
                <a:ea typeface="+mn-ea"/>
                <a:cs typeface="+mn-cs"/>
              </a:rPr>
              <a:t>evolutionary game theory).</a:t>
            </a:r>
            <a:endParaRPr lang="en-GB"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2</a:t>
            </a:fld>
            <a:endParaRPr lang="en-GR"/>
          </a:p>
        </p:txBody>
      </p:sp>
    </p:spTree>
    <p:extLst>
      <p:ext uri="{BB962C8B-B14F-4D97-AF65-F5344CB8AC3E}">
        <p14:creationId xmlns:p14="http://schemas.microsoft.com/office/powerpoint/2010/main" val="212675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Έπειτα έγινε σύγκριση του κάθε αλγορίθμου ξεχωριστά με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 και λαμβάνουμε τα εξής αποτελέσματα:</a:t>
            </a:r>
            <a:endParaRPr lang="el-GR" dirty="0">
              <a:effectLst/>
            </a:endParaRPr>
          </a:p>
          <a:p>
            <a:pPr rtl="0" fontAlgn="base"/>
            <a:r>
              <a:rPr lang="el-GR" sz="1200" b="0" i="0" u="none" strike="noStrike" kern="1200" dirty="0">
                <a:solidFill>
                  <a:schemeClr val="tx1"/>
                </a:solidFill>
                <a:effectLst/>
                <a:latin typeface="+mn-lt"/>
                <a:ea typeface="+mn-ea"/>
                <a:cs typeface="+mn-cs"/>
              </a:rPr>
              <a:t>	Όσον αφορά το </a:t>
            </a:r>
            <a:r>
              <a:rPr lang="en-GB" sz="1200" b="0" i="0" u="none" strike="noStrike" kern="1200" dirty="0">
                <a:solidFill>
                  <a:schemeClr val="tx1"/>
                </a:solidFill>
                <a:effectLst/>
                <a:latin typeface="+mn-lt"/>
                <a:ea typeface="+mn-ea"/>
                <a:cs typeface="+mn-cs"/>
              </a:rPr>
              <a:t>wordnet: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a:t>
            </a:r>
            <a:r>
              <a:rPr lang="el-GR" sz="1200" b="0"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μοντέλα λειτουργούν καλύτερα σε σχέση με κάθε άλλο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σε όλα τα </a:t>
            </a:r>
            <a:r>
              <a:rPr lang="en-GB" sz="1200" b="0" i="0" u="none" strike="noStrike" kern="1200" dirty="0">
                <a:solidFill>
                  <a:schemeClr val="tx1"/>
                </a:solidFill>
                <a:effectLst/>
                <a:latin typeface="+mn-lt"/>
                <a:ea typeface="+mn-ea"/>
                <a:cs typeface="+mn-cs"/>
              </a:rPr>
              <a:t>datasets</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a:t>
            </a:r>
            <a:r>
              <a:rPr lang="el-GR" sz="1200" b="0" i="0" u="none" strike="noStrike" kern="1200" dirty="0">
                <a:solidFill>
                  <a:schemeClr val="tx1"/>
                </a:solidFill>
                <a:effectLst/>
                <a:latin typeface="+mn-lt"/>
                <a:ea typeface="+mn-ea"/>
                <a:cs typeface="+mn-cs"/>
              </a:rPr>
              <a:t> Η απόδοση του δικού μας συστήματος είναι πιο σταθερή σε σχέση με τα υπόλοιπα, και ότι</a:t>
            </a:r>
            <a:endParaRPr lang="el-GR"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c. </a:t>
            </a:r>
            <a:r>
              <a:rPr lang="el-GR" sz="1200" b="0" i="0" u="none" strike="noStrike" kern="1200" dirty="0">
                <a:solidFill>
                  <a:schemeClr val="tx1"/>
                </a:solidFill>
                <a:effectLst/>
                <a:latin typeface="+mn-lt"/>
                <a:ea typeface="+mn-ea"/>
                <a:cs typeface="+mn-cs"/>
              </a:rPr>
              <a:t>Η σύγκριση με 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 δείχνει ότι το σύστημά μας αποδίδει πάντα καλύτερα από την πιο συχνή </a:t>
            </a:r>
            <a:r>
              <a:rPr lang="el-GR" sz="1200" b="0" i="0" u="none" strike="noStrike" kern="1200" dirty="0" err="1">
                <a:solidFill>
                  <a:schemeClr val="tx1"/>
                </a:solidFill>
                <a:effectLst/>
                <a:latin typeface="+mn-lt"/>
                <a:ea typeface="+mn-ea"/>
                <a:cs typeface="+mn-cs"/>
              </a:rPr>
              <a:t>ευρετική</a:t>
            </a:r>
            <a:r>
              <a:rPr lang="el-GR" sz="1200" b="0" i="0" u="none" strike="noStrike" kern="1200" dirty="0">
                <a:solidFill>
                  <a:schemeClr val="tx1"/>
                </a:solidFill>
                <a:effectLst/>
                <a:latin typeface="+mn-lt"/>
                <a:ea typeface="+mn-ea"/>
                <a:cs typeface="+mn-cs"/>
              </a:rPr>
              <a:t> αίσθηση όταν χρησιμοποιούμε πληροφορίες από </a:t>
            </a:r>
            <a:r>
              <a:rPr lang="en-GB" sz="1200" b="0" i="0" u="none" strike="noStrike" kern="1200" dirty="0">
                <a:solidFill>
                  <a:schemeClr val="tx1"/>
                </a:solidFill>
                <a:effectLst/>
                <a:latin typeface="+mn-lt"/>
                <a:ea typeface="+mn-ea"/>
                <a:cs typeface="+mn-cs"/>
              </a:rPr>
              <a:t>sense-labelled corpora</a:t>
            </a:r>
            <a:endParaRPr lang="en-GB" dirty="0">
              <a:effectLst/>
            </a:endParaRPr>
          </a:p>
          <a:p>
            <a:pPr rtl="0" fontAlgn="base"/>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Όσον αφορά το </a:t>
            </a:r>
            <a:r>
              <a:rPr lang="en-GB" sz="1200" b="0" i="0" u="none" strike="noStrike" kern="1200" dirty="0" err="1">
                <a:solidFill>
                  <a:schemeClr val="tx1"/>
                </a:solidFill>
                <a:effectLst/>
                <a:latin typeface="+mn-lt"/>
                <a:ea typeface="+mn-ea"/>
                <a:cs typeface="+mn-cs"/>
              </a:rPr>
              <a:t>Babelnet</a:t>
            </a:r>
            <a:r>
              <a:rPr lang="en-GB" sz="1200" b="0" i="0" u="none" strike="noStrike" kern="1200" dirty="0">
                <a:solidFill>
                  <a:schemeClr val="tx1"/>
                </a:solidFill>
                <a:effectLst/>
                <a:latin typeface="+mn-lt"/>
                <a:ea typeface="+mn-ea"/>
                <a:cs typeface="+mn-cs"/>
              </a:rPr>
              <a:t>:</a:t>
            </a: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 </a:t>
            </a:r>
            <a:r>
              <a:rPr lang="el-GR" sz="1200" b="0" i="0" u="none" strike="noStrike" kern="1200" dirty="0">
                <a:solidFill>
                  <a:schemeClr val="tx1"/>
                </a:solidFill>
                <a:effectLst/>
                <a:latin typeface="+mn-lt"/>
                <a:ea typeface="+mn-ea"/>
                <a:cs typeface="+mn-cs"/>
              </a:rPr>
              <a:t>Η απόδοση του συστήματός μας είναι κοντά στα αποτελέσματα που αποκτήθηκαν με το </a:t>
            </a:r>
            <a:r>
              <a:rPr lang="en-GB" sz="1200" b="0" i="0" u="none" strike="noStrike" kern="1200" dirty="0" err="1">
                <a:solidFill>
                  <a:schemeClr val="tx1"/>
                </a:solidFill>
                <a:effectLst/>
                <a:latin typeface="+mn-lt"/>
                <a:ea typeface="+mn-ea"/>
                <a:cs typeface="+mn-cs"/>
              </a:rPr>
              <a:t>Babelfy</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στο </a:t>
            </a:r>
            <a:r>
              <a:rPr lang="en-GB" sz="1200" b="0" i="0" u="none" strike="noStrike" kern="1200" dirty="0">
                <a:solidFill>
                  <a:schemeClr val="tx1"/>
                </a:solidFill>
                <a:effectLst/>
                <a:latin typeface="+mn-lt"/>
                <a:ea typeface="+mn-ea"/>
                <a:cs typeface="+mn-cs"/>
              </a:rPr>
              <a:t>S13 </a:t>
            </a:r>
            <a:r>
              <a:rPr lang="el-GR" sz="1200" b="0" i="0" u="none" strike="noStrike" kern="1200" dirty="0">
                <a:solidFill>
                  <a:schemeClr val="tx1"/>
                </a:solidFill>
                <a:effectLst/>
                <a:latin typeface="+mn-lt"/>
                <a:ea typeface="+mn-ea"/>
                <a:cs typeface="+mn-cs"/>
              </a:rPr>
              <a:t>και σημαντικά υψηλότερα στο </a:t>
            </a:r>
            <a:r>
              <a:rPr lang="en-GB" sz="1200" b="0" i="0" u="none" strike="noStrike" kern="1200" dirty="0">
                <a:solidFill>
                  <a:schemeClr val="tx1"/>
                </a:solidFill>
                <a:effectLst/>
                <a:latin typeface="+mn-lt"/>
                <a:ea typeface="+mn-ea"/>
                <a:cs typeface="+mn-cs"/>
              </a:rPr>
              <a:t>KORE50</a:t>
            </a:r>
            <a:endParaRPr lang="en-GB" dirty="0">
              <a:effectLst/>
            </a:endParaRPr>
          </a:p>
          <a:p>
            <a:pPr rtl="0"/>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b. </a:t>
            </a:r>
            <a:r>
              <a:rPr lang="el-GR" sz="1200" b="0" i="0" u="none" strike="noStrike" kern="1200" dirty="0">
                <a:solidFill>
                  <a:schemeClr val="tx1"/>
                </a:solidFill>
                <a:effectLst/>
                <a:latin typeface="+mn-lt"/>
                <a:ea typeface="+mn-ea"/>
                <a:cs typeface="+mn-cs"/>
              </a:rPr>
              <a:t>Είναι επίσης δύσκολο να εκμεταλλευτούμε πληροφορίες κατανομής σε αυτό το σύνολο δεδομένων, επειδή οι προτάσεις είναι σύντομες και, σε πολλές περιπτώσεις, </a:t>
            </a:r>
            <a:r>
              <a:rPr lang="el-GR" sz="1200" b="0" i="0" u="none" strike="noStrike" kern="1200" dirty="0" err="1">
                <a:solidFill>
                  <a:schemeClr val="tx1"/>
                </a:solidFill>
                <a:effectLst/>
                <a:latin typeface="+mn-lt"/>
                <a:ea typeface="+mn-ea"/>
                <a:cs typeface="+mn-cs"/>
              </a:rPr>
              <a:t>κρυπτικές</a:t>
            </a:r>
            <a:r>
              <a:rPr lang="el-GR" sz="1200" b="0" i="0" u="none" strike="noStrike" kern="1200" dirty="0">
                <a:solidFill>
                  <a:schemeClr val="tx1"/>
                </a:solidFill>
                <a:effectLst/>
                <a:latin typeface="+mn-lt"/>
                <a:ea typeface="+mn-ea"/>
                <a:cs typeface="+mn-cs"/>
              </a:rPr>
              <a:t>.</a:t>
            </a:r>
            <a:endParaRPr lang="el-GR" dirty="0">
              <a:effectLst/>
            </a:endParaRPr>
          </a:p>
          <a:p>
            <a:r>
              <a:rPr lang="el-GR" sz="1200" b="0" i="0" u="none" strike="noStrike" kern="1200" dirty="0">
                <a:solidFill>
                  <a:schemeClr val="tx1"/>
                </a:solidFill>
                <a:effectLst/>
                <a:latin typeface="+mn-lt"/>
                <a:ea typeface="+mn-ea"/>
                <a:cs typeface="+mn-cs"/>
              </a:rPr>
              <a:t>     Κάτι άλλο που μπορεί να παρατηρηθεί είναι ότι το δικό μας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έχει κοντινές τιμές με τα άλλα </a:t>
            </a:r>
            <a:r>
              <a:rPr lang="en-GB" sz="1200" b="0" i="0" u="none" strike="noStrike" kern="1200" dirty="0">
                <a:solidFill>
                  <a:schemeClr val="tx1"/>
                </a:solidFill>
                <a:effectLst/>
                <a:latin typeface="+mn-lt"/>
                <a:ea typeface="+mn-ea"/>
                <a:cs typeface="+mn-cs"/>
              </a:rPr>
              <a:t>supervised </a:t>
            </a:r>
            <a:r>
              <a:rPr lang="el-GR" sz="1200" b="0" i="0" u="none" strike="noStrike" kern="1200" dirty="0">
                <a:solidFill>
                  <a:schemeClr val="tx1"/>
                </a:solidFill>
                <a:effectLst/>
                <a:latin typeface="+mn-lt"/>
                <a:ea typeface="+mn-ea"/>
                <a:cs typeface="+mn-cs"/>
              </a:rPr>
              <a:t>συστήματα.</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20</a:t>
            </a:fld>
            <a:endParaRPr lang="en-GR"/>
          </a:p>
        </p:txBody>
      </p:sp>
    </p:spTree>
    <p:extLst>
      <p:ext uri="{BB962C8B-B14F-4D97-AF65-F5344CB8AC3E}">
        <p14:creationId xmlns:p14="http://schemas.microsoft.com/office/powerpoint/2010/main" val="386021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21</a:t>
            </a:fld>
            <a:endParaRPr lang="en-GR"/>
          </a:p>
        </p:txBody>
      </p:sp>
    </p:spTree>
    <p:extLst>
      <p:ext uri="{BB962C8B-B14F-4D97-AF65-F5344CB8AC3E}">
        <p14:creationId xmlns:p14="http://schemas.microsoft.com/office/powerpoint/2010/main" val="8091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Κλείνοντας θα συνοψίσουμε τις μέχρι τώρα πληροφορίες.</a:t>
            </a:r>
            <a:endParaRPr lang="el-GR"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Έγινε λόγος για μια νέα μέθοδο που άρει την αμφισημία των λέξεων:</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μέσω της εξελικτικής θεωρίας παιγνίων</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οποία θέτει κάποια μέτρα ομοιότητας [;;;;;;;;;;] που αποδίδουν καλύτερα</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Και μπορεί κάλλιστα να θεωρηθεί η συνέχιση των </a:t>
            </a:r>
            <a:r>
              <a:rPr lang="en-GB" sz="1200" b="0" i="0" u="none" strike="noStrike" kern="1200" dirty="0">
                <a:solidFill>
                  <a:schemeClr val="tx1"/>
                </a:solidFill>
                <a:effectLst/>
                <a:latin typeface="+mn-lt"/>
                <a:ea typeface="+mn-ea"/>
                <a:cs typeface="+mn-cs"/>
              </a:rPr>
              <a:t>knowledge-based &amp; graph-based </a:t>
            </a:r>
            <a:r>
              <a:rPr lang="el-GR" sz="1200" b="0" i="0" u="none" strike="noStrike" kern="1200" dirty="0">
                <a:solidFill>
                  <a:schemeClr val="tx1"/>
                </a:solidFill>
                <a:effectLst/>
                <a:latin typeface="+mn-lt"/>
                <a:ea typeface="+mn-ea"/>
                <a:cs typeface="+mn-cs"/>
              </a:rPr>
              <a:t>αλγορίθμων</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αποσαφήνιση των εννοιών των λέξεων ήταν ένα διαρκές παιχνίδι [έλεγε πρόβλημα] περιορισμών και ικανοποίησης αυτών:</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Σταθερή συσχέτιση εννοιών και λέξεων </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ανάθεση της κάθε έννοιας στις σχετικές λέξεις βασίστηκε στο περικείμενο (στη </a:t>
            </a:r>
            <a:r>
              <a:rPr lang="el-GR" sz="1200" b="0" i="0" u="none" strike="noStrike" kern="1200" dirty="0" err="1">
                <a:solidFill>
                  <a:schemeClr val="tx1"/>
                </a:solidFill>
                <a:effectLst/>
                <a:latin typeface="+mn-lt"/>
                <a:ea typeface="+mn-ea"/>
                <a:cs typeface="+mn-cs"/>
              </a:rPr>
              <a:t>κειμενική</a:t>
            </a:r>
            <a:r>
              <a:rPr lang="el-GR" sz="1200" b="0" i="0" u="none" strike="noStrike" kern="1200" dirty="0">
                <a:solidFill>
                  <a:schemeClr val="tx1"/>
                </a:solidFill>
                <a:effectLst/>
                <a:latin typeface="+mn-lt"/>
                <a:ea typeface="+mn-ea"/>
                <a:cs typeface="+mn-cs"/>
              </a:rPr>
              <a:t> συνοχή) χαρακτηριστικό που λείπει από τα </a:t>
            </a:r>
            <a:r>
              <a:rPr lang="en-GB" sz="1200" b="0" i="0" u="none" strike="noStrike" kern="1200" dirty="0">
                <a:solidFill>
                  <a:schemeClr val="tx1"/>
                </a:solidFill>
                <a:effectLst/>
                <a:latin typeface="+mn-lt"/>
                <a:ea typeface="+mn-ea"/>
                <a:cs typeface="+mn-cs"/>
              </a:rPr>
              <a:t>state of the art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Η χρήση του </a:t>
            </a:r>
            <a:r>
              <a:rPr lang="en-GB" sz="1200" b="0" i="0" u="none" strike="noStrike" kern="1200" dirty="0">
                <a:solidFill>
                  <a:schemeClr val="tx1"/>
                </a:solidFill>
                <a:effectLst/>
                <a:latin typeface="+mn-lt"/>
                <a:ea typeface="+mn-ea"/>
                <a:cs typeface="+mn-cs"/>
              </a:rPr>
              <a:t>replicator dynamics equation </a:t>
            </a:r>
            <a:r>
              <a:rPr lang="el-GR" sz="1200" b="0" i="0" u="none" strike="noStrike" kern="1200" dirty="0">
                <a:solidFill>
                  <a:schemeClr val="tx1"/>
                </a:solidFill>
                <a:effectLst/>
                <a:latin typeface="+mn-lt"/>
                <a:ea typeface="+mn-ea"/>
                <a:cs typeface="+mn-cs"/>
              </a:rPr>
              <a:t>είναι υπεύθυνη για την καλύτερη ανάθεση έννοιας σε λέξη</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Το σύστημα αυτό όπως ειπώθηκε είναι πολύπλευρο καθώς προσαρμόζεται και στα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και στα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συστήματα.</a:t>
            </a:r>
          </a:p>
          <a:p>
            <a:pPr rtl="0" fontAlgn="base"/>
            <a:endParaRPr lang="en-US" sz="1200" b="0" i="0" u="none" strike="noStrike" kern="1200" dirty="0">
              <a:solidFill>
                <a:schemeClr val="tx1"/>
              </a:solidFill>
              <a:effectLst/>
              <a:latin typeface="+mn-lt"/>
              <a:ea typeface="+mn-ea"/>
              <a:cs typeface="+mn-cs"/>
            </a:endParaRPr>
          </a:p>
          <a:p>
            <a:pPr rtl="0" fontAlgn="base"/>
            <a:r>
              <a:rPr lang="el-GR" sz="1200" b="0" i="0" u="none" strike="noStrike" kern="1200" dirty="0">
                <a:solidFill>
                  <a:schemeClr val="tx1"/>
                </a:solidFill>
                <a:effectLst/>
                <a:latin typeface="+mn-lt"/>
                <a:ea typeface="+mn-ea"/>
                <a:cs typeface="+mn-cs"/>
              </a:rPr>
              <a:t>Και τέλος, θεωρείται πλήρως ανταγωνιστικό σε σχέση με τα </a:t>
            </a:r>
            <a:r>
              <a:rPr lang="el-GR" sz="1200" b="0" i="0" u="none" strike="noStrike" kern="1200" dirty="0" err="1">
                <a:solidFill>
                  <a:schemeClr val="tx1"/>
                </a:solidFill>
                <a:effectLst/>
                <a:latin typeface="+mn-lt"/>
                <a:ea typeface="+mn-ea"/>
                <a:cs typeface="+mn-cs"/>
              </a:rPr>
              <a:t>προϋπάρχοντα</a:t>
            </a:r>
            <a:r>
              <a:rPr lang="el-GR" sz="1200" b="0" i="0" u="none" strike="noStrike" kern="1200" dirty="0">
                <a:solidFill>
                  <a:schemeClr val="tx1"/>
                </a:solidFill>
                <a:effectLst/>
                <a:latin typeface="+mn-lt"/>
                <a:ea typeface="+mn-ea"/>
                <a:cs typeface="+mn-cs"/>
              </a:rPr>
              <a:t> συστήματα</a:t>
            </a:r>
          </a:p>
          <a:p>
            <a:pPr rtl="0" fontAlgn="base"/>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Αφού λαμβάνει υπόψιν την επιρροή μιας λέξης σε κάποια άλλη</a:t>
            </a:r>
          </a:p>
          <a:p>
            <a:pPr rtl="0" fontAlgn="base"/>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Επιβάλλει τη συμβατότητα των αισθήσεων μεταξύ των αισθήσεων πριν εκχωρηθεί ένα νόημα</a:t>
            </a:r>
          </a:p>
          <a:p>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Η σημασία μιας λέξης εξαρτάται μόνο από λέξεις που μοιράζονται μια σχέση εγγύτητας (βρίσκονται πιο κοντά) και από εκείνες που απολαμβάνουν υψηλή ομοιότητα κατανομής. </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22</a:t>
            </a:fld>
            <a:endParaRPr lang="en-GR"/>
          </a:p>
        </p:txBody>
      </p:sp>
    </p:spTree>
    <p:extLst>
      <p:ext uri="{BB962C8B-B14F-4D97-AF65-F5344CB8AC3E}">
        <p14:creationId xmlns:p14="http://schemas.microsoft.com/office/powerpoint/2010/main" val="3308524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23</a:t>
            </a:fld>
            <a:endParaRPr lang="en-GR"/>
          </a:p>
        </p:txBody>
      </p:sp>
    </p:spTree>
    <p:extLst>
      <p:ext uri="{BB962C8B-B14F-4D97-AF65-F5344CB8AC3E}">
        <p14:creationId xmlns:p14="http://schemas.microsoft.com/office/powerpoint/2010/main" val="421280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 much talking we got hungry, therefore a toast is what we need the most !</a:t>
            </a:r>
            <a:endParaRPr lang="el-GR" dirty="0"/>
          </a:p>
          <a:p>
            <a:endParaRPr lang="el-GR" dirty="0"/>
          </a:p>
          <a:p>
            <a:r>
              <a:rPr lang="en-GB" dirty="0"/>
              <a:t>Context: t</a:t>
            </a:r>
            <a:r>
              <a:rPr lang="en-GR" dirty="0"/>
              <a:t>alking, got, hungry, toast, need</a:t>
            </a:r>
          </a:p>
          <a:p>
            <a:endParaRPr lang="en-GR" dirty="0"/>
          </a:p>
          <a:p>
            <a:r>
              <a:rPr lang="en-GR" dirty="0"/>
              <a:t>Ambiguous: toast</a:t>
            </a:r>
          </a:p>
        </p:txBody>
      </p:sp>
      <p:sp>
        <p:nvSpPr>
          <p:cNvPr id="4" name="Slide Number Placeholder 3"/>
          <p:cNvSpPr>
            <a:spLocks noGrp="1"/>
          </p:cNvSpPr>
          <p:nvPr>
            <p:ph type="sldNum" sz="quarter" idx="5"/>
          </p:nvPr>
        </p:nvSpPr>
        <p:spPr/>
        <p:txBody>
          <a:bodyPr/>
          <a:lstStyle/>
          <a:p>
            <a:fld id="{31B9AF4C-95C0-8842-99C1-47754878ECD7}" type="slidenum">
              <a:rPr lang="en-GR" smtClean="0"/>
              <a:t>24</a:t>
            </a:fld>
            <a:endParaRPr lang="en-GR"/>
          </a:p>
        </p:txBody>
      </p:sp>
    </p:spTree>
    <p:extLst>
      <p:ext uri="{BB962C8B-B14F-4D97-AF65-F5344CB8AC3E}">
        <p14:creationId xmlns:p14="http://schemas.microsoft.com/office/powerpoint/2010/main" val="3768732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DISCLAIMER !</a:t>
            </a:r>
            <a:endParaRPr lang="el-GR" dirty="0"/>
          </a:p>
          <a:p>
            <a:endParaRPr lang="el-GR" dirty="0"/>
          </a:p>
          <a:p>
            <a:r>
              <a:rPr lang="el-GR" dirty="0"/>
              <a:t>Αν και λατρέψαμε το θέμα και τον τρόπο προσέγγισής τους, αρκετές ήταν οι φορές που βρεθήκαμε σε αδιέξοδο λόγω εκφραστικών ή και μαθηματικών λαθών (τύποι, διαγράμματα, </a:t>
            </a:r>
            <a:r>
              <a:rPr lang="el-GR" dirty="0" err="1"/>
              <a:t>κλπ</a:t>
            </a:r>
            <a:r>
              <a:rPr lang="el-GR" dirty="0"/>
              <a:t>), όπως και ασάφεια ή έλλειψη συνοχής κατά την περιγραφή διαδικασιών και εννοιών, με ένα από τα κυριότερα προβλήματα να αποτελεί η έλλειψη συνέπειας στη σημειογραφία.</a:t>
            </a:r>
            <a:r>
              <a:rPr lang="en-US" dirty="0"/>
              <a:t> </a:t>
            </a:r>
            <a:endParaRPr lang="el-GR" dirty="0"/>
          </a:p>
          <a:p>
            <a:r>
              <a:rPr lang="el-GR" dirty="0"/>
              <a:t>Επιπλέον, επειδή η θεωρία παιγνίων αποτελεί καινούριο αντικείμενο με το οποίο ασχολούμαστε πρώτη φορά, τα προαναφερθέντα λάθη είχαν μεγαλύτερη βαρύτητα.</a:t>
            </a:r>
            <a:endParaRPr lang="en-US" dirty="0"/>
          </a:p>
          <a:p>
            <a:endParaRPr lang="en-US" dirty="0"/>
          </a:p>
        </p:txBody>
      </p:sp>
      <p:sp>
        <p:nvSpPr>
          <p:cNvPr id="4" name="Slide Number Placeholder 3"/>
          <p:cNvSpPr>
            <a:spLocks noGrp="1"/>
          </p:cNvSpPr>
          <p:nvPr>
            <p:ph type="sldNum" sz="quarter" idx="5"/>
          </p:nvPr>
        </p:nvSpPr>
        <p:spPr/>
        <p:txBody>
          <a:bodyPr/>
          <a:lstStyle/>
          <a:p>
            <a:fld id="{31B9AF4C-95C0-8842-99C1-47754878ECD7}" type="slidenum">
              <a:rPr lang="en-GR" smtClean="0"/>
              <a:t>25</a:t>
            </a:fld>
            <a:endParaRPr lang="en-GR"/>
          </a:p>
        </p:txBody>
      </p:sp>
    </p:spTree>
    <p:extLst>
      <p:ext uri="{BB962C8B-B14F-4D97-AF65-F5344CB8AC3E}">
        <p14:creationId xmlns:p14="http://schemas.microsoft.com/office/powerpoint/2010/main" val="79316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Το θέμα του </a:t>
            </a:r>
            <a:r>
              <a:rPr lang="en-GB" sz="1200" b="0" i="0" u="none" strike="noStrike" kern="1200" dirty="0">
                <a:solidFill>
                  <a:schemeClr val="tx1"/>
                </a:solidFill>
                <a:effectLst/>
                <a:latin typeface="+mn-lt"/>
                <a:ea typeface="+mn-ea"/>
                <a:cs typeface="+mn-cs"/>
              </a:rPr>
              <a:t>WSD </a:t>
            </a:r>
            <a:r>
              <a:rPr lang="el-GR" sz="1200" b="0" i="0" u="none" strike="noStrike" kern="1200" dirty="0">
                <a:solidFill>
                  <a:schemeClr val="tx1"/>
                </a:solidFill>
                <a:effectLst/>
                <a:latin typeface="+mn-lt"/>
                <a:ea typeface="+mn-ea"/>
                <a:cs typeface="+mn-cs"/>
              </a:rPr>
              <a:t>είχε προσεγγιστεί ήδη από τις αρχές του τομέα επεξεργασίας φυσικής γλώσσας (</a:t>
            </a:r>
            <a:r>
              <a:rPr lang="en-GB" sz="1200" b="0" i="0" u="none" strike="noStrike" kern="1200" dirty="0">
                <a:solidFill>
                  <a:schemeClr val="tx1"/>
                </a:solidFill>
                <a:effectLst/>
                <a:latin typeface="+mn-lt"/>
                <a:ea typeface="+mn-ea"/>
                <a:cs typeface="+mn-cs"/>
              </a:rPr>
              <a:t>NLP), </a:t>
            </a:r>
            <a:r>
              <a:rPr lang="el-GR" sz="1200" b="0" i="0" u="none" strike="noStrike" kern="1200" dirty="0">
                <a:solidFill>
                  <a:schemeClr val="tx1"/>
                </a:solidFill>
                <a:effectLst/>
                <a:latin typeface="+mn-lt"/>
                <a:ea typeface="+mn-ea"/>
                <a:cs typeface="+mn-cs"/>
              </a:rPr>
              <a:t>ωστόσο οι μελέτες αυτές παρέμεναν στην επιφάνεια του θέματος παραμελώντας τη συνοχή του κειμένου το οποίο εξέταζαν.</a:t>
            </a:r>
            <a:br>
              <a:rPr lang="el-GR"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Οι μελέτες προσεγγίζονταν από τη σκοπιά επιβλεπόμενων, μη επιβλεπόμενων ή </a:t>
            </a:r>
            <a:r>
              <a:rPr lang="el-GR" sz="1200" b="0" i="0" u="none" strike="noStrike" kern="1200" dirty="0" err="1">
                <a:solidFill>
                  <a:schemeClr val="tx1"/>
                </a:solidFill>
                <a:effectLst/>
                <a:latin typeface="+mn-lt"/>
                <a:ea typeface="+mn-ea"/>
                <a:cs typeface="+mn-cs"/>
              </a:rPr>
              <a:t>ημι</a:t>
            </a:r>
            <a:r>
              <a:rPr lang="el-GR" sz="1200" b="0" i="0" u="none" strike="noStrike" kern="1200" dirty="0">
                <a:solidFill>
                  <a:schemeClr val="tx1"/>
                </a:solidFill>
                <a:effectLst/>
                <a:latin typeface="+mn-lt"/>
                <a:ea typeface="+mn-ea"/>
                <a:cs typeface="+mn-cs"/>
              </a:rPr>
              <a:t>-επιβλεπόμενων μοντέλων μάθησης, από τεχνικές όπως αυτή της </a:t>
            </a:r>
            <a:r>
              <a:rPr lang="el-GR" sz="1200" b="0" i="0" u="none" strike="noStrike" kern="1200" dirty="0" err="1">
                <a:solidFill>
                  <a:schemeClr val="tx1"/>
                </a:solidFill>
                <a:effectLst/>
                <a:latin typeface="+mn-lt"/>
                <a:ea typeface="+mn-ea"/>
                <a:cs typeface="+mn-cs"/>
              </a:rPr>
              <a:t>ευρετικής</a:t>
            </a:r>
            <a:r>
              <a:rPr lang="el-GR" sz="1200" b="0" i="0" u="none" strike="noStrike" kern="1200" dirty="0">
                <a:solidFill>
                  <a:schemeClr val="tx1"/>
                </a:solidFill>
                <a:effectLst/>
                <a:latin typeface="+mn-lt"/>
                <a:ea typeface="+mn-ea"/>
                <a:cs typeface="+mn-cs"/>
              </a:rPr>
              <a:t> και από αλγορίθμους βασισμένους σε γραφήματα (</a:t>
            </a:r>
            <a:r>
              <a:rPr lang="en-GB" sz="1200" b="0" i="0" u="none" strike="noStrike" kern="1200" dirty="0">
                <a:solidFill>
                  <a:schemeClr val="tx1"/>
                </a:solidFill>
                <a:effectLst/>
                <a:latin typeface="+mn-lt"/>
                <a:ea typeface="+mn-ea"/>
                <a:cs typeface="+mn-cs"/>
              </a:rPr>
              <a:t>graph based) </a:t>
            </a:r>
            <a:r>
              <a:rPr lang="el-GR" sz="1200" b="0" i="0" u="none" strike="noStrike" kern="1200" dirty="0">
                <a:solidFill>
                  <a:schemeClr val="tx1"/>
                </a:solidFill>
                <a:effectLst/>
                <a:latin typeface="+mn-lt"/>
                <a:ea typeface="+mn-ea"/>
                <a:cs typeface="+mn-cs"/>
              </a:rPr>
              <a:t>ή γνώση (</a:t>
            </a:r>
            <a:r>
              <a:rPr lang="en-GB" sz="1200" b="0" i="0" u="none" strike="noStrike" kern="1200" dirty="0">
                <a:solidFill>
                  <a:schemeClr val="tx1"/>
                </a:solidFill>
                <a:effectLst/>
                <a:latin typeface="+mn-lt"/>
                <a:ea typeface="+mn-ea"/>
                <a:cs typeface="+mn-cs"/>
              </a:rPr>
              <a:t>knowledge based).</a:t>
            </a:r>
            <a:endParaRPr lang="en-GB" dirty="0">
              <a:effectLst/>
            </a:endParaRPr>
          </a:p>
          <a:p>
            <a:pPr rtl="0"/>
            <a:endParaRPr lang="en-GB" dirty="0"/>
          </a:p>
          <a:p>
            <a:pPr rtl="0"/>
            <a:br>
              <a:rPr lang="en-GB" dirty="0"/>
            </a:br>
            <a:r>
              <a:rPr lang="en-GB" dirty="0"/>
              <a:t>#</a:t>
            </a:r>
            <a:r>
              <a:rPr lang="en-GB" sz="1200" b="0" i="0" u="none" strike="noStrike" kern="1200" dirty="0">
                <a:solidFill>
                  <a:schemeClr val="tx1"/>
                </a:solidFill>
                <a:effectLst/>
                <a:latin typeface="+mn-lt"/>
                <a:ea typeface="+mn-ea"/>
                <a:cs typeface="+mn-cs"/>
              </a:rPr>
              <a:t>Notes</a:t>
            </a:r>
            <a:endParaRPr lang="en-GB" b="0" dirty="0">
              <a:effectLst/>
            </a:endParaRPr>
          </a:p>
          <a:p>
            <a:pPr rtl="0" fontAlgn="base"/>
            <a:r>
              <a:rPr lang="en-GB" sz="1200" b="1" i="0" u="none" strike="noStrike" kern="1200" dirty="0">
                <a:solidFill>
                  <a:schemeClr val="tx1"/>
                </a:solidFill>
                <a:effectLst/>
                <a:latin typeface="+mn-lt"/>
                <a:ea typeface="+mn-ea"/>
                <a:cs typeface="+mn-cs"/>
              </a:rPr>
              <a:t>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μοντέλα τα οποία μαθαίνουν από ένα σύνολο δεδομένων με παραδείγματα και μετά είναι ικανά να χαρακτηρίσουν νέα παραδείγματα.</a:t>
            </a:r>
          </a:p>
          <a:p>
            <a:pPr rtl="0" fontAlgn="base"/>
            <a:r>
              <a:rPr lang="en-GB" sz="1200" b="1" i="0" u="none" strike="noStrike" kern="1200" dirty="0">
                <a:solidFill>
                  <a:schemeClr val="tx1"/>
                </a:solidFill>
                <a:effectLst/>
                <a:latin typeface="+mn-lt"/>
                <a:ea typeface="+mn-ea"/>
                <a:cs typeface="+mn-cs"/>
              </a:rPr>
              <a:t>Unsupervised</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μέσα από μη χαρακτηρισμένα/</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προσπαθούν να ανακαλύψουν μια πιθανή δομή.</a:t>
            </a:r>
          </a:p>
          <a:p>
            <a:pPr rtl="0" fontAlgn="base"/>
            <a:r>
              <a:rPr lang="en-GB" sz="1200" b="1" i="0" u="none" strike="noStrike" kern="1200" dirty="0">
                <a:solidFill>
                  <a:schemeClr val="tx1"/>
                </a:solidFill>
                <a:effectLst/>
                <a:latin typeface="+mn-lt"/>
                <a:ea typeface="+mn-ea"/>
                <a:cs typeface="+mn-cs"/>
              </a:rPr>
              <a:t>Semi-supervised </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Ένα μικρό ποσό χαρακτηρισμένων και ένα μεγάλο μη χαρακτηρισμένων παραδειγμάτων.</a:t>
            </a:r>
          </a:p>
          <a:p>
            <a:pPr rtl="0" fontAlgn="base"/>
            <a:r>
              <a:rPr lang="en-GB" sz="1200" b="1" i="0" u="none" strike="noStrike" kern="1200" dirty="0">
                <a:solidFill>
                  <a:schemeClr val="tx1"/>
                </a:solidFill>
                <a:effectLst/>
                <a:latin typeface="+mn-lt"/>
                <a:ea typeface="+mn-ea"/>
                <a:cs typeface="+mn-cs"/>
              </a:rPr>
              <a:t>Heuristics</a:t>
            </a:r>
            <a:r>
              <a:rPr lang="en-GB" sz="1200" b="0" i="0" u="none" strike="noStrike" kern="1200" dirty="0">
                <a:solidFill>
                  <a:schemeClr val="tx1"/>
                </a:solidFill>
                <a:effectLst/>
                <a:latin typeface="+mn-lt"/>
                <a:ea typeface="+mn-ea"/>
                <a:cs typeface="+mn-cs"/>
              </a:rPr>
              <a:t> = </a:t>
            </a:r>
            <a:r>
              <a:rPr lang="el-GR" sz="1200" b="0" i="0" u="none" strike="noStrike" kern="1200" dirty="0">
                <a:solidFill>
                  <a:schemeClr val="tx1"/>
                </a:solidFill>
                <a:effectLst/>
                <a:latin typeface="+mn-lt"/>
                <a:ea typeface="+mn-ea"/>
                <a:cs typeface="+mn-cs"/>
              </a:rPr>
              <a:t>είναι οποιαδήποτε προσέγγιση στην επίλυση που χρησιμοποιεί μια πρακτική μέθοδο που δεν είναι εγγυημένη ότι είναι βέλτιστη αλλά είναι ωστόσο επαρκής για την επίτευξη ενός άμεσου, βραχυπρόθεσμου στόχου.</a:t>
            </a:r>
          </a:p>
          <a:p>
            <a:pPr rtl="0" fontAlgn="base"/>
            <a:r>
              <a:rPr lang="en-GB" sz="1200" b="1" i="0" u="none" strike="noStrike" kern="1200" dirty="0">
                <a:solidFill>
                  <a:schemeClr val="tx1"/>
                </a:solidFill>
                <a:effectLst/>
                <a:latin typeface="+mn-lt"/>
                <a:ea typeface="+mn-ea"/>
                <a:cs typeface="+mn-cs"/>
              </a:rPr>
              <a:t>Knowledge</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based </a:t>
            </a:r>
            <a:r>
              <a:rPr lang="en-GB" sz="1200" b="0" i="0" u="none" strike="noStrike" kern="1200" dirty="0">
                <a:solidFill>
                  <a:schemeClr val="tx1"/>
                </a:solidFill>
                <a:effectLst/>
                <a:latin typeface="+mn-lt"/>
                <a:ea typeface="+mn-ea"/>
                <a:cs typeface="+mn-cs"/>
              </a:rPr>
              <a:t>=</a:t>
            </a:r>
            <a:r>
              <a:rPr lang="el-GR" sz="1200" b="0" i="0" u="none" strike="noStrike" kern="1200" dirty="0">
                <a:solidFill>
                  <a:schemeClr val="tx1"/>
                </a:solidFill>
                <a:effectLst/>
                <a:latin typeface="+mn-lt"/>
                <a:ea typeface="+mn-ea"/>
                <a:cs typeface="+mn-cs"/>
              </a:rPr>
              <a:t>χρησιμοποιώντας μια υπάρχουσα λεξική βάση γνώσεων, χρησιμοποιεί αλγόριθμους γραφημάτων για να αποσαφηνίσει τις λέξεις με βάση τις σχέσεις που έχουν έννοιες αυτών των λέξεων στο </a:t>
            </a:r>
            <a:r>
              <a:rPr lang="en-GB" sz="1200" b="0" i="0" u="none" strike="noStrike" kern="1200" dirty="0">
                <a:solidFill>
                  <a:schemeClr val="tx1"/>
                </a:solidFill>
                <a:effectLst/>
                <a:latin typeface="+mn-lt"/>
                <a:ea typeface="+mn-ea"/>
                <a:cs typeface="+mn-cs"/>
              </a:rPr>
              <a:t>network.</a:t>
            </a:r>
          </a:p>
          <a:p>
            <a:pPr rtl="0" fontAlgn="base"/>
            <a:r>
              <a:rPr lang="en-GB" sz="1200" b="1" i="0" u="none" strike="noStrike" kern="1200" dirty="0">
                <a:solidFill>
                  <a:schemeClr val="tx1"/>
                </a:solidFill>
                <a:effectLst/>
                <a:latin typeface="+mn-lt"/>
                <a:ea typeface="+mn-ea"/>
                <a:cs typeface="+mn-cs"/>
              </a:rPr>
              <a:t>Graph based</a:t>
            </a:r>
            <a:r>
              <a:rPr lang="en-GB" sz="1200" b="0" i="0" u="none" strike="noStrike" kern="1200" dirty="0">
                <a:solidFill>
                  <a:schemeClr val="tx1"/>
                </a:solidFill>
                <a:effectLst/>
                <a:latin typeface="+mn-lt"/>
                <a:ea typeface="+mn-ea"/>
                <a:cs typeface="+mn-cs"/>
              </a:rPr>
              <a:t>= </a:t>
            </a:r>
            <a:r>
              <a:rPr lang="el-GR" sz="1200" b="0" i="0" u="none" strike="noStrike" kern="1200" dirty="0" err="1">
                <a:solidFill>
                  <a:schemeClr val="tx1"/>
                </a:solidFill>
                <a:effectLst/>
                <a:latin typeface="+mn-lt"/>
                <a:ea typeface="+mn-ea"/>
                <a:cs typeface="+mn-cs"/>
              </a:rPr>
              <a:t>μοντελοποιεί</a:t>
            </a:r>
            <a:r>
              <a:rPr lang="el-GR" sz="1200" b="0" i="0" u="none" strike="noStrike" kern="1200" dirty="0">
                <a:solidFill>
                  <a:schemeClr val="tx1"/>
                </a:solidFill>
                <a:effectLst/>
                <a:latin typeface="+mn-lt"/>
                <a:ea typeface="+mn-ea"/>
                <a:cs typeface="+mn-cs"/>
              </a:rPr>
              <a:t> τις σχέσεις μεταξύ λέξεων και αισθήσεων ενός κειμένου, σε γραφήματα, που αντιπροσωπεύουν λέξεις και αισθήσεις ως κόμβους και τις σχέσεις μεταξύ τους ως άκρα</a:t>
            </a:r>
          </a:p>
        </p:txBody>
      </p:sp>
      <p:sp>
        <p:nvSpPr>
          <p:cNvPr id="4" name="Slide Number Placeholder 3"/>
          <p:cNvSpPr>
            <a:spLocks noGrp="1"/>
          </p:cNvSpPr>
          <p:nvPr>
            <p:ph type="sldNum" sz="quarter" idx="5"/>
          </p:nvPr>
        </p:nvSpPr>
        <p:spPr/>
        <p:txBody>
          <a:bodyPr/>
          <a:lstStyle/>
          <a:p>
            <a:fld id="{31B9AF4C-95C0-8842-99C1-47754878ECD7}" type="slidenum">
              <a:rPr lang="en-GR" smtClean="0"/>
              <a:t>3</a:t>
            </a:fld>
            <a:endParaRPr lang="en-GR"/>
          </a:p>
        </p:txBody>
      </p:sp>
    </p:spTree>
    <p:extLst>
      <p:ext uri="{BB962C8B-B14F-4D97-AF65-F5344CB8AC3E}">
        <p14:creationId xmlns:p14="http://schemas.microsoft.com/office/powerpoint/2010/main" val="17368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θεωρία</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παιγνίων</a:t>
            </a:r>
            <a:r>
              <a:rPr lang="el-GR" sz="1200" kern="1200" dirty="0">
                <a:solidFill>
                  <a:schemeClr val="tx1"/>
                </a:solidFill>
                <a:effectLst/>
                <a:latin typeface="+mn-lt"/>
                <a:ea typeface="+mn-ea"/>
                <a:cs typeface="+mn-cs"/>
              </a:rPr>
              <a:t> ασχολείται με την ανταγωνιστική αλληλεξάρτηση μεταξύ δύο ή περισσότερων αντιπάλων, ώστε να μελετηθεί και ιδανικά να προβλεφθεί ο τρόπος με τον οποίο γίνεται η λήψη των αποφάσεων, υπό συγκεκριμένες συνθήκες. Το παίγνιο, αποτελείται από ένα σύνολο παικτών, των αντίστοιχών τους στρατηγικών καθώς και τις αποδόσεις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a:t>
            </a:r>
            <a:r>
              <a:rPr lang="el-GR" sz="1200" b="1" kern="1200" dirty="0">
                <a:solidFill>
                  <a:schemeClr val="tx1"/>
                </a:solidFill>
                <a:effectLst/>
                <a:latin typeface="+mn-lt"/>
                <a:ea typeface="+mn-ea"/>
                <a:cs typeface="+mn-cs"/>
              </a:rPr>
              <a:t>παίκτες, </a:t>
            </a:r>
            <a:r>
              <a:rPr lang="el-GR" sz="1200" kern="1200" dirty="0">
                <a:solidFill>
                  <a:schemeClr val="tx1"/>
                </a:solidFill>
                <a:effectLst/>
                <a:latin typeface="+mn-lt"/>
                <a:ea typeface="+mn-ea"/>
                <a:cs typeface="+mn-cs"/>
              </a:rPr>
              <a:t>ως αυτόνομη μονάδα ο καθένας και βασιζόμενοι σε κανόνες και πληροφορίες, προσπαθούν να λάβουν μια απόφαση που θα βελτιστοποιήσει τη δική τους ευημερία έναντι των αντιπάλων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σύνολο των κανόνων που ορίζουν τις εφικτές επιλογές των παικτών, αποτελεί το σύνολο των δυνατών </a:t>
            </a:r>
            <a:r>
              <a:rPr lang="el-GR" sz="1200" b="1" kern="1200" dirty="0">
                <a:solidFill>
                  <a:schemeClr val="tx1"/>
                </a:solidFill>
                <a:effectLst/>
                <a:latin typeface="+mn-lt"/>
                <a:ea typeface="+mn-ea"/>
                <a:cs typeface="+mn-cs"/>
              </a:rPr>
              <a:t>στρατηγικών</a:t>
            </a:r>
            <a:r>
              <a:rPr lang="el-GR" sz="1200" kern="1200" dirty="0">
                <a:solidFill>
                  <a:schemeClr val="tx1"/>
                </a:solidFill>
                <a:effectLst/>
                <a:latin typeface="+mn-lt"/>
                <a:ea typeface="+mn-ea"/>
                <a:cs typeface="+mn-cs"/>
              </a:rPr>
              <a:t> τους, που καθορίζονται είτε απόλυτα και ονομάζονται καθαρές στρατηγικές, είτε μέσω μιας κατανομής πιθανοτήτων επί των αντίστοιχων καθαρών και σε αυτή την περίπτωση ονομάζονται μικτές.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«απόδοση» εκφράζει το αριθμητικό αποτέλεσμα του παιγνίου για έναν συνδυασμό στρατηγικών.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λύση του παιγνίου ή αλλιώς ισορροπία κατά </a:t>
            </a:r>
            <a:r>
              <a:rPr lang="en-GB" sz="1200" kern="1200" dirty="0">
                <a:solidFill>
                  <a:schemeClr val="tx1"/>
                </a:solidFill>
                <a:effectLst/>
                <a:latin typeface="+mn-lt"/>
                <a:ea typeface="+mn-ea"/>
                <a:cs typeface="+mn-cs"/>
              </a:rPr>
              <a:t>Nash, </a:t>
            </a:r>
            <a:r>
              <a:rPr lang="el-GR" sz="1200" kern="1200" dirty="0">
                <a:solidFill>
                  <a:schemeClr val="tx1"/>
                </a:solidFill>
                <a:effectLst/>
                <a:latin typeface="+mn-lt"/>
                <a:ea typeface="+mn-ea"/>
                <a:cs typeface="+mn-cs"/>
              </a:rPr>
              <a:t>είναι ο συνδυασμός εκείνος των στρατηγικών όπου η απόδοση της αντίστοιχης στρατηγικής για κάθε παίκτη είναι η καλύτερη απόκριση στη στρατηγική των άλλων παικτών και κανένας από αυτούς δεν θα επωφεληθεί από αλλαγή (στρατηγικής του) .</a:t>
            </a:r>
            <a:br>
              <a:rPr lang="el-GR" sz="1200" kern="1200" dirty="0">
                <a:solidFill>
                  <a:schemeClr val="tx1"/>
                </a:solidFill>
                <a:effectLst/>
                <a:latin typeface="+mn-lt"/>
                <a:ea typeface="+mn-ea"/>
                <a:cs typeface="+mn-cs"/>
              </a:rPr>
            </a:b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a:t>
            </a:r>
            <a:r>
              <a:rPr lang="el-GR" sz="1200" b="1" kern="1200" dirty="0">
                <a:solidFill>
                  <a:schemeClr val="tx1"/>
                </a:solidFill>
                <a:effectLst/>
                <a:latin typeface="+mn-lt"/>
                <a:ea typeface="+mn-ea"/>
                <a:cs typeface="+mn-cs"/>
              </a:rPr>
              <a:t>εξελικτική</a:t>
            </a:r>
            <a:r>
              <a:rPr lang="el-GR" sz="1200" kern="1200" dirty="0">
                <a:solidFill>
                  <a:schemeClr val="tx1"/>
                </a:solidFill>
                <a:effectLst/>
                <a:latin typeface="+mn-lt"/>
                <a:ea typeface="+mn-ea"/>
                <a:cs typeface="+mn-cs"/>
              </a:rPr>
              <a:t> </a:t>
            </a:r>
            <a:r>
              <a:rPr lang="el-GR" sz="1200" b="1" kern="1200" dirty="0">
                <a:solidFill>
                  <a:schemeClr val="tx1"/>
                </a:solidFill>
                <a:effectLst/>
                <a:latin typeface="+mn-lt"/>
                <a:ea typeface="+mn-ea"/>
                <a:cs typeface="+mn-cs"/>
              </a:rPr>
              <a:t>μέθοδος της θεωρίας παιγνίων </a:t>
            </a:r>
            <a:r>
              <a:rPr lang="el-GR" sz="1200" kern="1200" dirty="0">
                <a:solidFill>
                  <a:schemeClr val="tx1"/>
                </a:solidFill>
                <a:effectLst/>
                <a:latin typeface="+mn-lt"/>
                <a:ea typeface="+mn-ea"/>
                <a:cs typeface="+mn-cs"/>
              </a:rPr>
              <a:t>έχει </a:t>
            </a:r>
            <a:r>
              <a:rPr lang="el-GR" sz="1200" b="1" kern="1200" dirty="0">
                <a:solidFill>
                  <a:schemeClr val="tx1"/>
                </a:solidFill>
                <a:effectLst/>
                <a:latin typeface="+mn-lt"/>
                <a:ea typeface="+mn-ea"/>
                <a:cs typeface="+mn-cs"/>
              </a:rPr>
              <a:t>δυναμικό χαρακτήρα </a:t>
            </a:r>
            <a:r>
              <a:rPr lang="el-GR" sz="1200" b="0" kern="1200" dirty="0">
                <a:solidFill>
                  <a:schemeClr val="tx1"/>
                </a:solidFill>
                <a:effectLst/>
                <a:latin typeface="+mn-lt"/>
                <a:ea typeface="+mn-ea"/>
                <a:cs typeface="+mn-cs"/>
              </a:rPr>
              <a:t>και σε α</a:t>
            </a:r>
            <a:r>
              <a:rPr lang="el-GR" sz="1200" kern="1200" dirty="0">
                <a:solidFill>
                  <a:schemeClr val="tx1"/>
                </a:solidFill>
                <a:effectLst/>
                <a:latin typeface="+mn-lt"/>
                <a:ea typeface="+mn-ea"/>
                <a:cs typeface="+mn-cs"/>
              </a:rPr>
              <a:t>ντίθεση με την παραδοσιακή που ορίζει «λύση» σε παίγνιο που παίζεται μόνο μια φορά, εδώ οι στρατηγικές των παικτών ανταγωνίζονται μεταξύ τους καθώς ο χρόνος εξελίσσεται, προσομοιώνεται μια μέθοδος φυσικής επιλογής και τελικά επικρατούν αυτές με τα πιο σωστά «εξελικτικά» χαρακτηριστικά.</a:t>
            </a:r>
          </a:p>
          <a:p>
            <a:endParaRPr lang="el-GR" dirty="0"/>
          </a:p>
          <a:p>
            <a:r>
              <a:rPr lang="el-GR" b="0" dirty="0"/>
              <a:t>#</a:t>
            </a:r>
            <a:r>
              <a:rPr lang="en-GB" sz="1200" b="0" i="0" u="none" strike="noStrike" kern="1200" dirty="0">
                <a:solidFill>
                  <a:schemeClr val="tx1"/>
                </a:solidFill>
                <a:effectLst/>
                <a:latin typeface="+mn-lt"/>
                <a:ea typeface="+mn-ea"/>
                <a:cs typeface="+mn-cs"/>
              </a:rPr>
              <a:t>Notes </a:t>
            </a:r>
            <a:endParaRPr lang="el-GR" dirty="0"/>
          </a:p>
          <a:p>
            <a:r>
              <a:rPr lang="en-US" dirty="0"/>
              <a:t>Simplex -&gt; </a:t>
            </a:r>
            <a:r>
              <a:rPr lang="el-GR" dirty="0"/>
              <a:t>πλέγμα που εκφράζει τον χώρο μεικτών στρατηγικών του παίκτη</a:t>
            </a:r>
            <a:r>
              <a:rPr lang="en-US" dirty="0"/>
              <a:t> </a:t>
            </a:r>
            <a:r>
              <a:rPr lang="el-GR" dirty="0"/>
              <a:t>και οι γωνίες του τις καθαρές στρατηγικές του</a:t>
            </a:r>
          </a:p>
          <a:p>
            <a:endParaRPr lang="el-GR" dirty="0"/>
          </a:p>
          <a:p>
            <a:endParaRPr lang="el-GR" dirty="0"/>
          </a:p>
          <a:p>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4</a:t>
            </a:fld>
            <a:endParaRPr lang="en-GR"/>
          </a:p>
        </p:txBody>
      </p:sp>
    </p:spTree>
    <p:extLst>
      <p:ext uri="{BB962C8B-B14F-4D97-AF65-F5344CB8AC3E}">
        <p14:creationId xmlns:p14="http://schemas.microsoft.com/office/powerpoint/2010/main" val="33832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σ</a:t>
            </a:r>
            <a:r>
              <a:rPr lang="en-GR" dirty="0"/>
              <a:t>ύ</a:t>
            </a:r>
            <a:r>
              <a:rPr lang="el-GR" dirty="0" err="1"/>
              <a:t>στημα</a:t>
            </a:r>
            <a:r>
              <a:rPr lang="el-GR" dirty="0"/>
              <a:t> που προτείνει η παρούσα έρευνα λοιπόν, εφαρμόζει για πρώτη φορά τεχνικές της θεωρίας παιγνίων και συγκεκριμένα της εξελικτικής, με σκοπό την επίλυση του προβλήματος της ΑΑΛ.</a:t>
            </a:r>
          </a:p>
          <a:p>
            <a:endParaRPr lang="el-GR" dirty="0"/>
          </a:p>
          <a:p>
            <a:r>
              <a:rPr lang="el-GR" dirty="0"/>
              <a:t>Για να μπορέσει να </a:t>
            </a:r>
            <a:r>
              <a:rPr lang="el-GR" dirty="0" err="1"/>
              <a:t>μοντελοποιηθεί</a:t>
            </a:r>
            <a:r>
              <a:rPr lang="el-GR" dirty="0"/>
              <a:t>, μετατρέπεται σε εργασία εννοιολογικής (σημασιολογικής) επισημείωσης, με σκοπό την ικανοποίηση προκαθορισμένων περιορισμών.</a:t>
            </a:r>
          </a:p>
          <a:p>
            <a:endParaRPr lang="el-GR" dirty="0"/>
          </a:p>
          <a:p>
            <a:r>
              <a:rPr lang="el-GR" dirty="0"/>
              <a:t>Σε όρους θεωρίας παιγνίων, έχουμε τις αντιστοιχίες που φαίνονται στη διαφάνεια.</a:t>
            </a:r>
          </a:p>
          <a:p>
            <a:r>
              <a:rPr lang="el-GR" dirty="0"/>
              <a:t>Για παράδειγμα, αντί για τις γενικές έννοιες «παίκτης»,  «στρατηγική» και «απόδοση», έχουμε αντίστοιχα τη «λέξη», την «έννοια» και την  «ομοιότητα» μεταξύ αυτών.</a:t>
            </a:r>
          </a:p>
          <a:p>
            <a:endParaRPr lang="el-GR" dirty="0"/>
          </a:p>
          <a:p>
            <a:r>
              <a:rPr lang="el-GR" dirty="0"/>
              <a:t>Όπως προαναφέρθηκε, κατά την επαναληπτική εκτέλεση παιγνίων μεταξύ των λέξεων, λαμβάνει χώρα μια διαδικασία επιλογής των πιο κατάλληλων εννοιών, οι οποίες επικρατούν έναντι των λιγότερο κατάλληλων, οδηγώντας στην ανάθεση μίας μόνο έννοιας σε κάθε λέξη</a:t>
            </a:r>
          </a:p>
        </p:txBody>
      </p:sp>
      <p:sp>
        <p:nvSpPr>
          <p:cNvPr id="4" name="Slide Number Placeholder 3"/>
          <p:cNvSpPr>
            <a:spLocks noGrp="1"/>
          </p:cNvSpPr>
          <p:nvPr>
            <p:ph type="sldNum" sz="quarter" idx="5"/>
          </p:nvPr>
        </p:nvSpPr>
        <p:spPr/>
        <p:txBody>
          <a:bodyPr/>
          <a:lstStyle/>
          <a:p>
            <a:fld id="{31B9AF4C-95C0-8842-99C1-47754878ECD7}" type="slidenum">
              <a:rPr lang="en-GR" smtClean="0"/>
              <a:t>5</a:t>
            </a:fld>
            <a:endParaRPr lang="en-GR"/>
          </a:p>
        </p:txBody>
      </p:sp>
    </p:spTree>
    <p:extLst>
      <p:ext uri="{BB962C8B-B14F-4D97-AF65-F5344CB8AC3E}">
        <p14:creationId xmlns:p14="http://schemas.microsoft.com/office/powerpoint/2010/main" val="10040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l-GR" sz="1200" b="0" i="0" u="none" strike="noStrike" kern="1200" dirty="0">
                <a:solidFill>
                  <a:schemeClr val="tx1"/>
                </a:solidFill>
                <a:effectLst/>
                <a:latin typeface="+mn-lt"/>
                <a:ea typeface="+mn-ea"/>
                <a:cs typeface="+mn-cs"/>
              </a:rPr>
              <a:t>Η συγκεκριμένη προσέγγιση βασίζεται στην σταθερή επισημείωση των δεδομένων αλλά και στο </a:t>
            </a:r>
            <a:r>
              <a:rPr lang="en-GB" sz="1200" b="0" i="0" u="none" strike="noStrike" kern="1200" dirty="0">
                <a:solidFill>
                  <a:schemeClr val="tx1"/>
                </a:solidFill>
                <a:effectLst/>
                <a:latin typeface="+mn-lt"/>
                <a:ea typeface="+mn-ea"/>
                <a:cs typeface="+mn-cs"/>
              </a:rPr>
              <a:t>Nash Equilibrium </a:t>
            </a:r>
            <a:r>
              <a:rPr lang="el-GR" sz="1200" b="0" i="0" u="none" strike="noStrike" kern="1200" dirty="0">
                <a:solidFill>
                  <a:schemeClr val="tx1"/>
                </a:solidFill>
                <a:effectLst/>
                <a:latin typeface="+mn-lt"/>
                <a:ea typeface="+mn-ea"/>
                <a:cs typeface="+mn-cs"/>
              </a:rPr>
              <a:t>κατά το οποίο για κάθε πεπερασμένο παίγνιο υπάρχει τουλάχιστον ένα σημείο ισορροπίας, οπότε και η λύση του προβλήματος επιτυγχάνεται (Θεώρημα </a:t>
            </a:r>
            <a:r>
              <a:rPr lang="en-GB" sz="1200" b="0" i="0" u="none" strike="noStrike" kern="1200" dirty="0">
                <a:solidFill>
                  <a:schemeClr val="tx1"/>
                </a:solidFill>
                <a:effectLst/>
                <a:latin typeface="+mn-lt"/>
                <a:ea typeface="+mn-ea"/>
                <a:cs typeface="+mn-cs"/>
              </a:rPr>
              <a:t>Nash, 1951).</a:t>
            </a:r>
            <a:endParaRPr lang="en-GB"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Μάλιστα, μας δίνει τη δυνατότητα όχι μόνο να εκμεταλλευτούμε τις πληροφορίες με βάση τα </a:t>
            </a:r>
            <a:r>
              <a:rPr lang="el-GR" sz="1200" b="0" i="0" u="none" strike="noStrike" kern="1200" dirty="0" err="1">
                <a:solidFill>
                  <a:schemeClr val="tx1"/>
                </a:solidFill>
                <a:effectLst/>
                <a:latin typeface="+mn-lt"/>
                <a:ea typeface="+mn-ea"/>
                <a:cs typeface="+mn-cs"/>
              </a:rPr>
              <a:t>συμφραζόμενα</a:t>
            </a:r>
            <a:r>
              <a:rPr lang="el-GR" sz="1200" b="0" i="0" u="none" strike="noStrike" kern="1200" dirty="0">
                <a:solidFill>
                  <a:schemeClr val="tx1"/>
                </a:solidFill>
                <a:effectLst/>
                <a:latin typeface="+mn-lt"/>
                <a:ea typeface="+mn-ea"/>
                <a:cs typeface="+mn-cs"/>
              </a:rPr>
              <a:t> μιας λέξης, αλλά και να βρούμε την καταλληλότερη αίσθηση για τη λέξη-στόχο συνδέοντάς την με τις λέξεις στο πλαίσιο της (περικείμενο).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Μέσω του θεωρητικού πλαισίου του παιχνιδιού είμαστε σε θέση να μετατρέψουμε το πρόβλημα της ΑΑΛ ως ένα πρόβλημα (-κατάσταση) βελτιστοποίησης, εκμεταλλευόμενοι τις πληροφορίες του περικειμένου με έναν δυναμικό τρόπο.</a:t>
            </a:r>
            <a:endParaRPr lang="el-GR" dirty="0">
              <a:effectLst/>
            </a:endParaRPr>
          </a:p>
          <a:p>
            <a:pPr rtl="0"/>
            <a:endParaRPr lang="en-US" sz="1200" b="0" i="0" u="none" strike="noStrike" kern="1200" dirty="0">
              <a:solidFill>
                <a:schemeClr val="tx1"/>
              </a:solidFill>
              <a:effectLst/>
              <a:latin typeface="+mn-lt"/>
              <a:ea typeface="+mn-ea"/>
              <a:cs typeface="+mn-cs"/>
            </a:endParaRPr>
          </a:p>
          <a:p>
            <a:pPr rtl="0"/>
            <a:r>
              <a:rPr lang="el-GR" sz="1200" b="0" i="0" u="none" strike="noStrike" kern="1200" dirty="0">
                <a:solidFill>
                  <a:schemeClr val="tx1"/>
                </a:solidFill>
                <a:effectLst/>
                <a:latin typeface="+mn-lt"/>
                <a:ea typeface="+mn-ea"/>
                <a:cs typeface="+mn-cs"/>
              </a:rPr>
              <a:t>Χρησιμοποιεί μια πολύπλευρη μέθοδο/προσέγγιση καθώς μπορεί να προσαρμοστεί σε διαφορετικά σενάρια και λειτουργίες. Συγκεκριμένα οι προσέγγιση των συγγραφέων εδώ προσαρμόζεται και σε </a:t>
            </a:r>
            <a:r>
              <a:rPr lang="en-GB" sz="1200" b="0" i="0" u="none" strike="noStrike" kern="1200" dirty="0">
                <a:solidFill>
                  <a:schemeClr val="tx1"/>
                </a:solidFill>
                <a:effectLst/>
                <a:latin typeface="+mn-lt"/>
                <a:ea typeface="+mn-ea"/>
                <a:cs typeface="+mn-cs"/>
              </a:rPr>
              <a:t>unsupervised </a:t>
            </a:r>
            <a:r>
              <a:rPr lang="el-GR" sz="1200" b="0" i="0" u="none" strike="noStrike" kern="1200" dirty="0">
                <a:solidFill>
                  <a:schemeClr val="tx1"/>
                </a:solidFill>
                <a:effectLst/>
                <a:latin typeface="+mn-lt"/>
                <a:ea typeface="+mn-ea"/>
                <a:cs typeface="+mn-cs"/>
              </a:rPr>
              <a:t>μοντέλο μάθησης, αλλά και σε </a:t>
            </a:r>
            <a:r>
              <a:rPr lang="en-GB" sz="1200" b="0" i="0" u="none" strike="noStrike" kern="1200" dirty="0">
                <a:solidFill>
                  <a:schemeClr val="tx1"/>
                </a:solidFill>
                <a:effectLst/>
                <a:latin typeface="+mn-lt"/>
                <a:ea typeface="+mn-ea"/>
                <a:cs typeface="+mn-cs"/>
              </a:rPr>
              <a:t>semi-supervised. </a:t>
            </a:r>
            <a:r>
              <a:rPr lang="el-GR" sz="1200" b="0" i="0" u="none" strike="noStrike" kern="1200" dirty="0">
                <a:solidFill>
                  <a:schemeClr val="tx1"/>
                </a:solidFill>
                <a:effectLst/>
                <a:latin typeface="+mn-lt"/>
                <a:ea typeface="+mn-ea"/>
                <a:cs typeface="+mn-cs"/>
              </a:rPr>
              <a:t>Για τα τελευταία προτείνεται μια νέα μέθοδος η οποία μπορεί να εκμεταλλευτεί και </a:t>
            </a:r>
            <a:r>
              <a:rPr lang="el-GR" sz="1200" b="0" i="0" u="none" strike="noStrike" kern="1200" dirty="0" err="1">
                <a:solidFill>
                  <a:schemeClr val="tx1"/>
                </a:solidFill>
                <a:effectLst/>
                <a:latin typeface="+mn-lt"/>
                <a:ea typeface="+mn-ea"/>
                <a:cs typeface="+mn-cs"/>
              </a:rPr>
              <a:t>επισημειωμένα</a:t>
            </a:r>
            <a:r>
              <a:rPr lang="el-GR" sz="1200" b="0" i="0" u="none" strike="noStrike" kern="1200" dirty="0">
                <a:solidFill>
                  <a:schemeClr val="tx1"/>
                </a:solidFill>
                <a:effectLst/>
                <a:latin typeface="+mn-lt"/>
                <a:ea typeface="+mn-ea"/>
                <a:cs typeface="+mn-cs"/>
              </a:rPr>
              <a:t> δεδομένα από </a:t>
            </a:r>
            <a:r>
              <a:rPr lang="en-GB" sz="1200" b="0" i="0" u="none" strike="noStrike" kern="1200" dirty="0">
                <a:solidFill>
                  <a:schemeClr val="tx1"/>
                </a:solidFill>
                <a:effectLst/>
                <a:latin typeface="+mn-lt"/>
                <a:ea typeface="+mn-ea"/>
                <a:cs typeface="+mn-cs"/>
              </a:rPr>
              <a:t>corpora </a:t>
            </a:r>
            <a:endParaRPr lang="en-GB" dirty="0">
              <a:effectLst/>
            </a:endParaRPr>
          </a:p>
        </p:txBody>
      </p:sp>
      <p:sp>
        <p:nvSpPr>
          <p:cNvPr id="4" name="Slide Number Placeholder 3"/>
          <p:cNvSpPr>
            <a:spLocks noGrp="1"/>
          </p:cNvSpPr>
          <p:nvPr>
            <p:ph type="sldNum" sz="quarter" idx="5"/>
          </p:nvPr>
        </p:nvSpPr>
        <p:spPr/>
        <p:txBody>
          <a:bodyPr/>
          <a:lstStyle/>
          <a:p>
            <a:fld id="{31B9AF4C-95C0-8842-99C1-47754878ECD7}" type="slidenum">
              <a:rPr lang="en-GR" smtClean="0"/>
              <a:t>6</a:t>
            </a:fld>
            <a:endParaRPr lang="en-GR"/>
          </a:p>
        </p:txBody>
      </p:sp>
    </p:spTree>
    <p:extLst>
      <p:ext uri="{BB962C8B-B14F-4D97-AF65-F5344CB8AC3E}">
        <p14:creationId xmlns:p14="http://schemas.microsoft.com/office/powerpoint/2010/main" val="4824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διαδικασία </a:t>
            </a:r>
            <a:r>
              <a:rPr lang="el-GR" dirty="0" err="1"/>
              <a:t>μοντελοπο</a:t>
            </a:r>
            <a:r>
              <a:rPr lang="en-GR" dirty="0"/>
              <a:t>ί</a:t>
            </a:r>
            <a:r>
              <a:rPr lang="el-GR" dirty="0" err="1"/>
              <a:t>ησης</a:t>
            </a:r>
            <a:r>
              <a:rPr lang="el-GR" dirty="0"/>
              <a:t> των δεδομένων, έγινε </a:t>
            </a:r>
            <a:r>
              <a:rPr lang="el-GR" dirty="0" err="1"/>
              <a:t>βηματικά</a:t>
            </a:r>
            <a:r>
              <a:rPr lang="el-GR" dirty="0"/>
              <a:t> και περιγράφεται στις επόμενες διαφάνειες. </a:t>
            </a:r>
          </a:p>
        </p:txBody>
      </p:sp>
      <p:sp>
        <p:nvSpPr>
          <p:cNvPr id="4" name="Slide Number Placeholder 3"/>
          <p:cNvSpPr>
            <a:spLocks noGrp="1"/>
          </p:cNvSpPr>
          <p:nvPr>
            <p:ph type="sldNum" sz="quarter" idx="5"/>
          </p:nvPr>
        </p:nvSpPr>
        <p:spPr/>
        <p:txBody>
          <a:bodyPr/>
          <a:lstStyle/>
          <a:p>
            <a:fld id="{31B9AF4C-95C0-8842-99C1-47754878ECD7}" type="slidenum">
              <a:rPr lang="en-GR" smtClean="0"/>
              <a:t>7</a:t>
            </a:fld>
            <a:endParaRPr lang="en-GR"/>
          </a:p>
        </p:txBody>
      </p:sp>
    </p:spTree>
    <p:extLst>
      <p:ext uri="{BB962C8B-B14F-4D97-AF65-F5344CB8AC3E}">
        <p14:creationId xmlns:p14="http://schemas.microsoft.com/office/powerpoint/2010/main" val="102758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Αρχικά</a:t>
            </a:r>
            <a:r>
              <a:rPr lang="en-US" dirty="0"/>
              <a:t>, </a:t>
            </a:r>
            <a:r>
              <a:rPr lang="el-GR" dirty="0"/>
              <a:t>συλλέγονται </a:t>
            </a:r>
            <a:r>
              <a:rPr lang="en-US" dirty="0"/>
              <a:t>N </a:t>
            </a:r>
            <a:r>
              <a:rPr lang="en-US" dirty="0" err="1"/>
              <a:t>λέ</a:t>
            </a:r>
            <a:r>
              <a:rPr lang="el-GR" dirty="0" err="1"/>
              <a:t>ξεις</a:t>
            </a:r>
            <a:r>
              <a:rPr lang="el-GR" dirty="0"/>
              <a:t>, των οποίων υπολογίζεται η συσχέτιση ανά δύο, δημιουργώντας έτσι έναν πίνακα γειτνίασης ενός γράφου με βάρη, μέσω 8 διαφορετικών μεθόδων</a:t>
            </a:r>
            <a:r>
              <a:rPr lang="en-US" dirty="0"/>
              <a:t>, </a:t>
            </a:r>
            <a:r>
              <a:rPr lang="el-GR" dirty="0"/>
              <a:t> η απόδοση των οποίων και αξιολογείται στη συνέχεια.</a:t>
            </a:r>
          </a:p>
          <a:p>
            <a:endParaRPr lang="el-GR" dirty="0"/>
          </a:p>
          <a:p>
            <a:r>
              <a:rPr lang="el-GR" dirty="0"/>
              <a:t>Έπειτα, η ομοιότητα μεταξύ ζευγών λέξεων επαυξάνεται με βάση τη συντακτική δομή της πρότασης και την απόσταση της κάθε λέξης από τους </a:t>
            </a:r>
            <a:r>
              <a:rPr lang="en-US" dirty="0"/>
              <a:t>n</a:t>
            </a:r>
            <a:r>
              <a:rPr lang="el-GR" dirty="0"/>
              <a:t> γείτονές του (δεξιά και αριστερά του).</a:t>
            </a:r>
          </a:p>
          <a:p>
            <a:r>
              <a:rPr lang="el-GR" dirty="0"/>
              <a:t>Όπως είναι φυσικό, με μικρές τιμές του </a:t>
            </a:r>
            <a:r>
              <a:rPr lang="en-US" dirty="0"/>
              <a:t>n</a:t>
            </a:r>
            <a:r>
              <a:rPr lang="el-GR" dirty="0"/>
              <a:t> αποτυπώνονται στερεότυπες φράσεις, ενώ αντίθετα με μεγάλες τιμές του </a:t>
            </a:r>
            <a:r>
              <a:rPr lang="en-US" dirty="0"/>
              <a:t>n</a:t>
            </a:r>
            <a:r>
              <a:rPr lang="el-GR" dirty="0"/>
              <a:t>, ευρύτερες </a:t>
            </a:r>
            <a:r>
              <a:rPr lang="el-GR" dirty="0" err="1"/>
              <a:t>σημασιολογικ</a:t>
            </a:r>
            <a:r>
              <a:rPr lang="en-US" dirty="0" err="1"/>
              <a:t>έ</a:t>
            </a:r>
            <a:r>
              <a:rPr lang="el-GR" dirty="0"/>
              <a:t>ς ιδέες.</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31B9AF4C-95C0-8842-99C1-47754878ECD7}" type="slidenum">
              <a:rPr lang="en-GR" smtClean="0"/>
              <a:t>8</a:t>
            </a:fld>
            <a:endParaRPr lang="en-GR"/>
          </a:p>
        </p:txBody>
      </p:sp>
    </p:spTree>
    <p:extLst>
      <p:ext uri="{BB962C8B-B14F-4D97-AF65-F5344CB8AC3E}">
        <p14:creationId xmlns:p14="http://schemas.microsoft.com/office/powerpoint/2010/main" val="25977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Οι διαδικασίες που </a:t>
            </a:r>
            <a:r>
              <a:rPr lang="el-GR" dirty="0" err="1"/>
              <a:t>περιγράφηκαν</a:t>
            </a:r>
            <a:r>
              <a:rPr lang="el-GR" dirty="0"/>
              <a:t> προηγουμένως, παράγουν τα 3 διαγράμματα που βλέπουμε. </a:t>
            </a:r>
          </a:p>
          <a:p>
            <a:r>
              <a:rPr lang="el-GR" dirty="0"/>
              <a:t>Το σχήμα 1 αποτελεί γραφική αναπαράσταση του πίνακα συσχέτισης μεταξύ των λέξεων, το σχήμα 2 αναπαριστά τις σχέσεις τους με τις </a:t>
            </a:r>
            <a:r>
              <a:rPr lang="en-US" dirty="0"/>
              <a:t>n=1 </a:t>
            </a:r>
            <a:r>
              <a:rPr lang="el-GR" dirty="0"/>
              <a:t>γειτονικές τους λέξεις και ο </a:t>
            </a:r>
            <a:r>
              <a:rPr lang="el-GR" dirty="0" err="1"/>
              <a:t>γράφος</a:t>
            </a:r>
            <a:r>
              <a:rPr lang="el-GR" dirty="0"/>
              <a:t> της ενισχυμένης ομοιότητας μεταξύ των γειτόνων τους που φαίνονται στο </a:t>
            </a:r>
            <a:r>
              <a:rPr lang="en-US" dirty="0"/>
              <a:t>n-gram, </a:t>
            </a:r>
            <a:r>
              <a:rPr lang="en-US" dirty="0" err="1"/>
              <a:t>ό</a:t>
            </a:r>
            <a:r>
              <a:rPr lang="el-GR" dirty="0" err="1"/>
              <a:t>ταν</a:t>
            </a:r>
            <a:r>
              <a:rPr lang="el-GR" dirty="0"/>
              <a:t> αυτές δεν περιλαμβάνουν </a:t>
            </a:r>
            <a:r>
              <a:rPr lang="en-US" dirty="0"/>
              <a:t>stop-words, </a:t>
            </a:r>
            <a:r>
              <a:rPr lang="el-GR" dirty="0"/>
              <a:t>παρουσιάζεται στο σχήμα 3.</a:t>
            </a:r>
            <a:endParaRPr lang="en-GR" dirty="0"/>
          </a:p>
        </p:txBody>
      </p:sp>
      <p:sp>
        <p:nvSpPr>
          <p:cNvPr id="4" name="Slide Number Placeholder 3"/>
          <p:cNvSpPr>
            <a:spLocks noGrp="1"/>
          </p:cNvSpPr>
          <p:nvPr>
            <p:ph type="sldNum" sz="quarter" idx="5"/>
          </p:nvPr>
        </p:nvSpPr>
        <p:spPr/>
        <p:txBody>
          <a:bodyPr/>
          <a:lstStyle/>
          <a:p>
            <a:fld id="{31B9AF4C-95C0-8842-99C1-47754878ECD7}" type="slidenum">
              <a:rPr lang="en-GR" smtClean="0"/>
              <a:t>9</a:t>
            </a:fld>
            <a:endParaRPr lang="en-GR"/>
          </a:p>
        </p:txBody>
      </p:sp>
    </p:spTree>
    <p:extLst>
      <p:ext uri="{BB962C8B-B14F-4D97-AF65-F5344CB8AC3E}">
        <p14:creationId xmlns:p14="http://schemas.microsoft.com/office/powerpoint/2010/main" val="229534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0931-901A-426C-84DE-1F303E12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B9B70FE9-E2C2-4CBA-A811-2C9C9D054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6CEE21A0-8FE0-4CB7-B40A-116E51BA5060}"/>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9F92A90-F7AE-4C5B-8E1B-5E38E817BC4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0BF82756-6561-4A25-BBB9-1B9B197FB22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57421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4EE-E3D4-4D8D-836C-E9C0DAD5CE50}"/>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75979F8-C758-44C7-A60C-371B64EA2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3516866-E1CC-4D3D-942B-E5449F3BE5A3}"/>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C163525-7337-4525-8782-8612B3DFC18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759933-EB3F-4318-BE92-FC0EC54C36B3}"/>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0235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3332A-D563-462E-952B-117DEEF92E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E00EC27A-82F1-4405-9AA3-9D75E597D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4465E0C-1FBD-4481-85B1-6F267BB610D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E1810C75-6A41-445C-9ADA-0AC1B96F9A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888E1B3-8564-4E5C-9429-A74CE9DC9CA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04874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C7B-AAA3-4B97-A08D-018E91444C0B}"/>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04B1016-6E05-4EBF-BEC9-A1517AD40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78972B56-37E6-4783-B789-FC1F7C93E75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18A8842C-74B6-400A-92AD-E17C78B502D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00FBD18-C48B-4EF6-967D-4ECC8DD9C4C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2102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93FF-DA15-406E-A0AF-F80E0B3D2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7C53D9BB-6615-429E-BBF0-AB35D197A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B3F3-47CB-4A79-B880-755D155BB384}"/>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C8C50148-2DBB-4128-AE0A-655E0058AA8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8BE62EA-C479-4329-914C-0209D115B027}"/>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59085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31F-2B83-48AC-A23D-D092338BBE08}"/>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C3E02BCA-1576-4E0F-97BA-723D55F61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20C589C-7B55-4523-955D-63B73D85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ABA4A81-3205-4C7E-80C6-F7292F46A09B}"/>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7DE903CE-9995-4958-B2FD-6AD6F4288E7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05D6BBC9-3714-458E-AFEE-A6684CAAC8BA}"/>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98337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7F6-3ACF-4CE4-B49F-23B2C9689567}"/>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1A5B682-7A08-4047-AB22-F97238677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1E766-ACF3-47A2-9C01-A57B61033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BC695058-01E2-4B6A-B5CF-750AAF71C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94C0E-5F8E-4A66-BD9C-91E76CDCB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8F3390C7-CBE3-42F3-8CAC-B79DFFF9EE2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8" name="Footer Placeholder 7">
            <a:extLst>
              <a:ext uri="{FF2B5EF4-FFF2-40B4-BE49-F238E27FC236}">
                <a16:creationId xmlns:a16="http://schemas.microsoft.com/office/drawing/2014/main" id="{10BAFDA6-5F33-4BEE-8D7A-A7BAC92D9F18}"/>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16DAF85-594B-41DC-B6F6-72BA2C1EAA82}"/>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854599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50A-5B63-4100-A0C2-DA42552173C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C4D02B8-6678-424E-9FEC-CDB7A686B94C}"/>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4" name="Footer Placeholder 3">
            <a:extLst>
              <a:ext uri="{FF2B5EF4-FFF2-40B4-BE49-F238E27FC236}">
                <a16:creationId xmlns:a16="http://schemas.microsoft.com/office/drawing/2014/main" id="{A5B6C1A8-A7C4-484E-A624-FA6C640E7F9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14F9B8D0-3CEE-4A9D-800D-3EF71EADC9EF}"/>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140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C0AFA-699C-4716-81AF-C203227A7D6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3" name="Footer Placeholder 2">
            <a:extLst>
              <a:ext uri="{FF2B5EF4-FFF2-40B4-BE49-F238E27FC236}">
                <a16:creationId xmlns:a16="http://schemas.microsoft.com/office/drawing/2014/main" id="{1AFFFBD9-2C8A-4D7F-AAE6-75675E83CC1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030F5B38-8D82-4BB5-B008-E1E051E63FA8}"/>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24322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5DF2-B54A-4020-9752-60A05DAF2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A3C204A2-E0F2-446B-AF25-A0BA708ED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6269BFDB-4D4C-4AAD-8A8C-7E3026F58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BCE0A-B23D-4167-B078-375E0A88C9DE}"/>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4938DFAC-0313-4934-8B20-B2C43B838941}"/>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8DE3840-DD72-41C0-90BF-53A8AC2F4F0C}"/>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103459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1B2-3DA2-4251-BBC2-BCA07E35D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C83ADFBA-6CB3-4F39-ADF4-EE911700C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C49FF2B7-44BD-484B-9D82-6025B54B1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41512-6E7F-4CFD-A154-1FFE0AA55605}"/>
              </a:ext>
            </a:extLst>
          </p:cNvPr>
          <p:cNvSpPr>
            <a:spLocks noGrp="1"/>
          </p:cNvSpPr>
          <p:nvPr>
            <p:ph type="dt" sz="half" idx="10"/>
          </p:nvPr>
        </p:nvSpPr>
        <p:spPr/>
        <p:txBody>
          <a:bodyPr/>
          <a:lstStyle/>
          <a:p>
            <a:fld id="{F5DCB1A7-36EF-4286-9778-35C8F874BCD5}" type="datetimeFigureOut">
              <a:rPr lang="el-GR" smtClean="0"/>
              <a:t>5/2/21</a:t>
            </a:fld>
            <a:endParaRPr lang="el-GR"/>
          </a:p>
        </p:txBody>
      </p:sp>
      <p:sp>
        <p:nvSpPr>
          <p:cNvPr id="6" name="Footer Placeholder 5">
            <a:extLst>
              <a:ext uri="{FF2B5EF4-FFF2-40B4-BE49-F238E27FC236}">
                <a16:creationId xmlns:a16="http://schemas.microsoft.com/office/drawing/2014/main" id="{69F70BDA-0845-47DD-8A78-1DC8601F767F}"/>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A93E592B-5332-44EF-AE3A-D25D899CCF4E}"/>
              </a:ext>
            </a:extLst>
          </p:cNvPr>
          <p:cNvSpPr>
            <a:spLocks noGrp="1"/>
          </p:cNvSpPr>
          <p:nvPr>
            <p:ph type="sldNum" sz="quarter" idx="12"/>
          </p:nvPr>
        </p:nvSpPr>
        <p:spPr/>
        <p:txBody>
          <a:bodyPr/>
          <a:lstStyle/>
          <a:p>
            <a:fld id="{1B69E224-8665-496B-8318-2E2BBD44A177}" type="slidenum">
              <a:rPr lang="el-GR" smtClean="0"/>
              <a:t>‹#›</a:t>
            </a:fld>
            <a:endParaRPr lang="el-GR"/>
          </a:p>
        </p:txBody>
      </p:sp>
    </p:spTree>
    <p:extLst>
      <p:ext uri="{BB962C8B-B14F-4D97-AF65-F5344CB8AC3E}">
        <p14:creationId xmlns:p14="http://schemas.microsoft.com/office/powerpoint/2010/main" val="377645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2898B-A263-4239-8931-D086D9F7E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DAB59004-6B28-437A-AAB8-47553BABD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65081E12-0D1A-4CD5-AF19-4ECC025AA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B1A7-36EF-4286-9778-35C8F874BCD5}" type="datetimeFigureOut">
              <a:rPr lang="el-GR" smtClean="0"/>
              <a:t>5/2/21</a:t>
            </a:fld>
            <a:endParaRPr lang="el-GR"/>
          </a:p>
        </p:txBody>
      </p:sp>
      <p:sp>
        <p:nvSpPr>
          <p:cNvPr id="5" name="Footer Placeholder 4">
            <a:extLst>
              <a:ext uri="{FF2B5EF4-FFF2-40B4-BE49-F238E27FC236}">
                <a16:creationId xmlns:a16="http://schemas.microsoft.com/office/drawing/2014/main" id="{BDD66168-90B8-4535-962D-854676799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AA1C3856-CFE5-4375-BB2D-182112F49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9E224-8665-496B-8318-2E2BBD44A177}" type="slidenum">
              <a:rPr lang="el-GR" smtClean="0"/>
              <a:t>‹#›</a:t>
            </a:fld>
            <a:endParaRPr lang="el-GR"/>
          </a:p>
        </p:txBody>
      </p:sp>
    </p:spTree>
    <p:extLst>
      <p:ext uri="{BB962C8B-B14F-4D97-AF65-F5344CB8AC3E}">
        <p14:creationId xmlns:p14="http://schemas.microsoft.com/office/powerpoint/2010/main" val="94432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13000"/>
            <a:extLst>
              <a:ext uri="{BEBA8EAE-BF5A-486C-A8C5-ECC9F3942E4B}">
                <a14:imgProps xmlns:a14="http://schemas.microsoft.com/office/drawing/2010/main">
                  <a14:imgLayer r:embed="rId4">
                    <a14:imgEffect>
                      <a14:colorTemperature colorTemp="385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2" name="Title 1">
            <a:extLst>
              <a:ext uri="{FF2B5EF4-FFF2-40B4-BE49-F238E27FC236}">
                <a16:creationId xmlns:a16="http://schemas.microsoft.com/office/drawing/2014/main" id="{8FA64E9E-71E6-4821-A874-EC06F47B0B91}"/>
              </a:ext>
            </a:extLst>
          </p:cNvPr>
          <p:cNvSpPr>
            <a:spLocks noGrp="1"/>
          </p:cNvSpPr>
          <p:nvPr>
            <p:ph type="title"/>
          </p:nvPr>
        </p:nvSpPr>
        <p:spPr>
          <a:xfrm>
            <a:off x="563766" y="1361577"/>
            <a:ext cx="7053942" cy="1264745"/>
          </a:xfrm>
        </p:spPr>
        <p:txBody>
          <a:bodyPr vert="horz" lIns="91440" tIns="45720" rIns="91440" bIns="45720" rtlCol="0" anchor="t">
            <a:noAutofit/>
          </a:bodyPr>
          <a:lstStyle/>
          <a:p>
            <a:r>
              <a:rPr lang="en-US" sz="3200" kern="1200" dirty="0">
                <a:solidFill>
                  <a:schemeClr val="tx1"/>
                </a:solidFill>
                <a:latin typeface="Palatino" pitchFamily="2" charset="77"/>
                <a:ea typeface="Palatino" pitchFamily="2" charset="77"/>
                <a:cs typeface="Menlo" panose="020B0609030804020204" pitchFamily="49" charset="0"/>
              </a:rPr>
              <a:t>A Game –</a:t>
            </a:r>
            <a:r>
              <a:rPr lang="el-GR" sz="3200" kern="1200" dirty="0">
                <a:solidFill>
                  <a:schemeClr val="tx1"/>
                </a:solidFill>
                <a:latin typeface="Palatino" pitchFamily="2" charset="77"/>
                <a:ea typeface="Palatino" pitchFamily="2" charset="77"/>
                <a:cs typeface="Menlo" panose="020B0609030804020204" pitchFamily="49" charset="0"/>
              </a:rPr>
              <a:t> </a:t>
            </a:r>
            <a:r>
              <a:rPr lang="en-US" sz="3200" kern="1200" dirty="0">
                <a:solidFill>
                  <a:schemeClr val="tx1"/>
                </a:solidFill>
                <a:latin typeface="Palatino" pitchFamily="2" charset="77"/>
                <a:ea typeface="Palatino" pitchFamily="2" charset="77"/>
                <a:cs typeface="Menlo" panose="020B0609030804020204" pitchFamily="49" charset="0"/>
              </a:rPr>
              <a:t>Theoretic Approach to</a:t>
            </a:r>
            <a:r>
              <a:rPr lang="el-GR" sz="3200" kern="1200" dirty="0">
                <a:solidFill>
                  <a:schemeClr val="tx1"/>
                </a:solidFill>
                <a:latin typeface="Palatino" pitchFamily="2" charset="77"/>
                <a:ea typeface="Palatino" pitchFamily="2" charset="77"/>
                <a:cs typeface="Menlo" panose="020B0609030804020204" pitchFamily="49" charset="0"/>
              </a:rPr>
              <a:t> </a:t>
            </a:r>
            <a:br>
              <a:rPr lang="en-US" sz="3200" kern="1200" dirty="0">
                <a:solidFill>
                  <a:schemeClr val="tx1"/>
                </a:solidFill>
                <a:latin typeface="Palatino" pitchFamily="2" charset="77"/>
                <a:ea typeface="Palatino" pitchFamily="2" charset="77"/>
                <a:cs typeface="Menlo" panose="020B0609030804020204" pitchFamily="49" charset="0"/>
              </a:rPr>
            </a:br>
            <a:r>
              <a:rPr lang="en-US" sz="3200" kern="1200" dirty="0">
                <a:solidFill>
                  <a:schemeClr val="tx1"/>
                </a:solidFill>
                <a:latin typeface="Palatino" pitchFamily="2" charset="77"/>
                <a:ea typeface="Palatino" pitchFamily="2" charset="77"/>
                <a:cs typeface="Menlo" panose="020B0609030804020204" pitchFamily="49" charset="0"/>
              </a:rPr>
              <a:t>Word Sense Disambiguation </a:t>
            </a:r>
          </a:p>
        </p:txBody>
      </p:sp>
      <p:sp>
        <p:nvSpPr>
          <p:cNvPr id="1028"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21B8F5-C017-534A-B645-23D96D62F05A}"/>
              </a:ext>
            </a:extLst>
          </p:cNvPr>
          <p:cNvPicPr>
            <a:picLocks noChangeAspect="1" noChangeArrowheads="1"/>
          </p:cNvPicPr>
          <p:nvPr/>
        </p:nvPicPr>
        <p:blipFill rotWithShape="1">
          <a:blip r:embed="rId5">
            <a:alphaModFix amt="88000"/>
            <a:extLst>
              <a:ext uri="{BEBA8EAE-BF5A-486C-A8C5-ECC9F3942E4B}">
                <a14:imgProps xmlns:a14="http://schemas.microsoft.com/office/drawing/2010/main">
                  <a14:imgLayer r:embed="rId6">
                    <a14:imgEffect>
                      <a14:colorTemperature colorTemp="6140"/>
                    </a14:imgEffect>
                    <a14:imgEffect>
                      <a14:saturation sat="128000"/>
                    </a14:imgEffect>
                  </a14:imgLayer>
                </a14:imgProps>
              </a:ext>
              <a:ext uri="{28A0092B-C50C-407E-A947-70E740481C1C}">
                <a14:useLocalDpi xmlns:a14="http://schemas.microsoft.com/office/drawing/2010/main" val="0"/>
              </a:ext>
            </a:extLst>
          </a:blip>
          <a:srcRect l="12102" t="-34" r="11590" b="1133"/>
          <a:stretch/>
        </p:blipFill>
        <p:spPr bwMode="auto">
          <a:xfrm>
            <a:off x="6102874" y="1582086"/>
            <a:ext cx="6095999" cy="5273842"/>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449EA76-26D7-4647-863E-FDA5BEA3BC69}"/>
              </a:ext>
            </a:extLst>
          </p:cNvPr>
          <p:cNvSpPr/>
          <p:nvPr/>
        </p:nvSpPr>
        <p:spPr>
          <a:xfrm>
            <a:off x="563764" y="2398698"/>
            <a:ext cx="2894260" cy="646331"/>
          </a:xfrm>
          <a:prstGeom prst="rect">
            <a:avLst/>
          </a:prstGeom>
        </p:spPr>
        <p:txBody>
          <a:bodyPr wrap="square">
            <a:spAutoFit/>
          </a:bodyPr>
          <a:lstStyle/>
          <a:p>
            <a:r>
              <a:rPr lang="en-GB" dirty="0">
                <a:solidFill>
                  <a:schemeClr val="tx1">
                    <a:lumMod val="75000"/>
                  </a:schemeClr>
                </a:solidFill>
                <a:latin typeface="Palatino" pitchFamily="2" charset="77"/>
                <a:ea typeface="Palatino" pitchFamily="2" charset="77"/>
              </a:rPr>
              <a:t>Rocco </a:t>
            </a:r>
            <a:r>
              <a:rPr lang="en-GB" dirty="0" err="1">
                <a:solidFill>
                  <a:schemeClr val="tx1">
                    <a:lumMod val="75000"/>
                  </a:schemeClr>
                </a:solidFill>
                <a:latin typeface="Palatino" pitchFamily="2" charset="77"/>
                <a:ea typeface="Palatino" pitchFamily="2" charset="77"/>
              </a:rPr>
              <a:t>Tripodi</a:t>
            </a:r>
            <a:br>
              <a:rPr lang="en-GB" dirty="0">
                <a:solidFill>
                  <a:schemeClr val="tx1">
                    <a:lumMod val="75000"/>
                  </a:schemeClr>
                </a:solidFill>
                <a:latin typeface="Palatino" pitchFamily="2" charset="77"/>
                <a:ea typeface="Palatino" pitchFamily="2" charset="77"/>
              </a:rPr>
            </a:br>
            <a:r>
              <a:rPr lang="el-GR" dirty="0">
                <a:solidFill>
                  <a:schemeClr val="tx1">
                    <a:lumMod val="75000"/>
                  </a:schemeClr>
                </a:solidFill>
                <a:latin typeface="Palatino" pitchFamily="2" charset="77"/>
                <a:ea typeface="Palatino" pitchFamily="2" charset="77"/>
              </a:rPr>
              <a:t>	</a:t>
            </a:r>
            <a:r>
              <a:rPr lang="en-GB" dirty="0">
                <a:solidFill>
                  <a:schemeClr val="tx1">
                    <a:lumMod val="75000"/>
                  </a:schemeClr>
                </a:solidFill>
                <a:latin typeface="Palatino" pitchFamily="2" charset="77"/>
                <a:ea typeface="Palatino" pitchFamily="2" charset="77"/>
              </a:rPr>
              <a:t>Marcello </a:t>
            </a:r>
            <a:r>
              <a:rPr lang="en-GB" dirty="0" err="1">
                <a:solidFill>
                  <a:schemeClr val="tx1">
                    <a:lumMod val="75000"/>
                  </a:schemeClr>
                </a:solidFill>
                <a:latin typeface="Palatino" pitchFamily="2" charset="77"/>
                <a:ea typeface="Palatino" pitchFamily="2" charset="77"/>
              </a:rPr>
              <a:t>Pelillo</a:t>
            </a:r>
            <a:endParaRPr lang="en-GB" dirty="0">
              <a:solidFill>
                <a:schemeClr val="tx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54064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61481921-CAF3-434D-BDB0-B424ACCC794E}"/>
                  </a:ext>
                </a:extLst>
              </p:cNvPr>
              <p:cNvSpPr txBox="1">
                <a:spLocks/>
              </p:cNvSpPr>
              <p:nvPr/>
            </p:nvSpPr>
            <p:spPr>
              <a:xfrm>
                <a:off x="920905" y="1855799"/>
                <a:ext cx="10350190" cy="4639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pPr>
                <a:r>
                  <a:rPr lang="en-GB" sz="2000" b="1" dirty="0"/>
                  <a:t>Sense inventories</a:t>
                </a:r>
                <a:r>
                  <a:rPr lang="en-GB" sz="2000" dirty="0"/>
                  <a:t> of each word </a:t>
                </a:r>
                <a14:m>
                  <m:oMath xmlns:m="http://schemas.openxmlformats.org/officeDocument/2006/math">
                    <m:r>
                      <a:rPr lang="en-US" sz="2000" i="1" smtClean="0">
                        <a:latin typeface="Cambria Math" panose="02040503050406030204" pitchFamily="18" charset="0"/>
                      </a:rPr>
                      <m:t>𝑖</m:t>
                    </m:r>
                    <m:r>
                      <a:rPr lang="en-US" sz="2000" i="1" smtClean="0">
                        <a:latin typeface="Cambria Math" panose="02040503050406030204" pitchFamily="18" charset="0"/>
                      </a:rPr>
                      <m:t>∈</m:t>
                    </m:r>
                    <m:r>
                      <a:rPr lang="en-US" sz="2000" i="1" smtClean="0">
                        <a:latin typeface="Cambria Math" panose="02040503050406030204" pitchFamily="18" charset="0"/>
                      </a:rPr>
                      <m:t>𝐼</m:t>
                    </m:r>
                  </m:oMath>
                </a14:m>
                <a:r>
                  <a:rPr lang="en-GB" sz="2000" dirty="0"/>
                  <a:t>  </a:t>
                </a:r>
                <a:endParaRPr lang="en-US" sz="2000" i="1" dirty="0">
                  <a:latin typeface="Cambria Math" panose="02040503050406030204" pitchFamily="18" charset="0"/>
                </a:endParaRPr>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m:t>
                        </m:r>
                        <m:r>
                          <a:rPr lang="en-US" sz="1800" i="1" smtClean="0">
                            <a:latin typeface="Cambria Math" panose="02040503050406030204" pitchFamily="18" charset="0"/>
                          </a:rPr>
                          <m:t>2</m:t>
                        </m:r>
                      </m:sub>
                    </m:sSub>
                    <m:r>
                      <a:rPr lang="en-US" sz="1800" i="1" smtClean="0">
                        <a:latin typeface="Cambria Math" panose="02040503050406030204" pitchFamily="18" charset="0"/>
                      </a:rPr>
                      <m:t>,  … ,  </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𝑚</m:t>
                        </m:r>
                      </m:e>
                      <m:sub>
                        <m:r>
                          <a:rPr lang="en-US" sz="1800" i="1" smtClean="0">
                            <a:latin typeface="Cambria Math" panose="02040503050406030204" pitchFamily="18" charset="0"/>
                          </a:rPr>
                          <m:t>𝑖𝑘</m:t>
                        </m:r>
                      </m:sub>
                    </m:sSub>
                    <m:r>
                      <a:rPr lang="en-US" sz="1800" b="0" i="1" smtClean="0">
                        <a:latin typeface="Cambria Math" panose="02040503050406030204" pitchFamily="18" charset="0"/>
                      </a:rPr>
                      <m:t> </m:t>
                    </m:r>
                    <m:r>
                      <a:rPr lang="en-US" sz="1800" i="1" smtClean="0">
                        <a:latin typeface="Cambria Math" panose="02040503050406030204" pitchFamily="18" charset="0"/>
                      </a:rPr>
                      <m:t>}</m:t>
                    </m:r>
                    <m:r>
                      <a:rPr lang="en-US" sz="1800" i="1">
                        <a:latin typeface="Cambria Math" panose="02040503050406030204" pitchFamily="18" charset="0"/>
                      </a:rPr>
                      <m:t> </m:t>
                    </m:r>
                  </m:oMath>
                </a14:m>
                <a:r>
                  <a:rPr lang="en-GB" sz="1800" dirty="0"/>
                  <a:t>, where </a:t>
                </a:r>
                <a14:m>
                  <m:oMath xmlns:m="http://schemas.openxmlformats.org/officeDocument/2006/math">
                    <m:r>
                      <a:rPr lang="en-US" sz="1800" i="1" smtClean="0">
                        <a:latin typeface="Cambria Math" panose="02040503050406030204" pitchFamily="18" charset="0"/>
                      </a:rPr>
                      <m:t>𝑘</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𝑀</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oMath>
                </a14:m>
                <a:r>
                  <a:rPr lang="en-GB" sz="1800" dirty="0"/>
                  <a:t> the number of </a:t>
                </a:r>
                <a:r>
                  <a:rPr lang="en-GB" sz="1800" b="1" dirty="0"/>
                  <a:t>senses</a:t>
                </a:r>
                <a:r>
                  <a:rPr lang="en-GB" sz="1800" dirty="0"/>
                  <a:t> associated with word </a:t>
                </a:r>
                <a14:m>
                  <m:oMath xmlns:m="http://schemas.openxmlformats.org/officeDocument/2006/math">
                    <m:r>
                      <a:rPr lang="en-US" sz="1800" i="1" smtClean="0">
                        <a:latin typeface="Cambria Math" panose="02040503050406030204" pitchFamily="18" charset="0"/>
                      </a:rPr>
                      <m:t>𝑖</m:t>
                    </m:r>
                  </m:oMath>
                </a14:m>
                <a:endParaRPr lang="en-GB" sz="1800" dirty="0"/>
              </a:p>
              <a:p>
                <a:pPr lvl="1" fontAlgn="base">
                  <a:lnSpc>
                    <a:spcPct val="100000"/>
                  </a:lnSpc>
                </a:pPr>
                <a:r>
                  <a:rPr lang="en-GB" sz="1800" dirty="0"/>
                  <a:t>WordNet and </a:t>
                </a:r>
                <a:r>
                  <a:rPr lang="en-GB" sz="1800" dirty="0" err="1"/>
                  <a:t>BabelNet</a:t>
                </a:r>
                <a:r>
                  <a:rPr lang="en-GB" sz="1800" dirty="0"/>
                  <a:t> as knowledge base</a:t>
                </a:r>
              </a:p>
              <a:p>
                <a:pPr marL="457200" lvl="1" indent="0" fontAlgn="base">
                  <a:lnSpc>
                    <a:spcPct val="100000"/>
                  </a:lnSpc>
                  <a:buNone/>
                </a:pPr>
                <a:endParaRPr lang="en-GB" sz="800" dirty="0"/>
              </a:p>
              <a:p>
                <a:pPr fontAlgn="base">
                  <a:lnSpc>
                    <a:spcPct val="100000"/>
                  </a:lnSpc>
                </a:pPr>
                <a:r>
                  <a:rPr lang="en-GB" sz="2000" b="1" dirty="0"/>
                  <a:t>Unique</a:t>
                </a:r>
                <a:r>
                  <a:rPr lang="en-GB" sz="2000" dirty="0"/>
                  <a:t> </a:t>
                </a:r>
                <a:r>
                  <a:rPr lang="en-GB" sz="2000" b="1" dirty="0"/>
                  <a:t>concepts</a:t>
                </a:r>
                <a:r>
                  <a:rPr lang="en-GB" sz="2000" dirty="0"/>
                  <a:t> in sense inventories </a:t>
                </a:r>
              </a:p>
              <a:p>
                <a:pPr lvl="1" fontAlgn="base">
                  <a:lnSpc>
                    <a:spcPct val="100000"/>
                  </a:lnSpc>
                </a:pPr>
                <a:r>
                  <a:rPr lang="en-GB" sz="1800" dirty="0"/>
                  <a:t>Game space </a:t>
                </a:r>
                <a14:m>
                  <m:oMath xmlns:m="http://schemas.openxmlformats.org/officeDocument/2006/math">
                    <m:r>
                      <a:rPr lang="en-US" sz="1800" i="1">
                        <a:latin typeface="Cambria Math" panose="02040503050406030204" pitchFamily="18" charset="0"/>
                      </a:rPr>
                      <m:t>𝐶</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𝑢</m:t>
                            </m:r>
                          </m:sub>
                        </m:sSub>
                      </m:e>
                    </m:d>
                  </m:oMath>
                </a14:m>
                <a:r>
                  <a:rPr lang="en-GB" sz="1800" dirty="0"/>
                  <a:t> , where </a:t>
                </a:r>
                <a14:m>
                  <m:oMath xmlns:m="http://schemas.openxmlformats.org/officeDocument/2006/math">
                    <m:r>
                      <a:rPr lang="en-US" sz="1800" i="1">
                        <a:latin typeface="Cambria Math" panose="02040503050406030204" pitchFamily="18" charset="0"/>
                      </a:rPr>
                      <m:t>𝑢</m:t>
                    </m:r>
                  </m:oMath>
                </a14:m>
                <a:r>
                  <a:rPr lang="en-GB" sz="1800" dirty="0"/>
                  <a:t> the total number of unique concepts</a:t>
                </a:r>
              </a:p>
              <a:p>
                <a:pPr lvl="1" fontAlgn="base">
                  <a:lnSpc>
                    <a:spcPct val="100000"/>
                  </a:lnSpc>
                </a:pPr>
                <a:r>
                  <a:rPr lang="en-GB" sz="1800" dirty="0"/>
                  <a:t>Assignment of </a:t>
                </a:r>
                <a:r>
                  <a:rPr lang="en-GB" sz="1800" b="1" dirty="0"/>
                  <a:t>probability distribution </a:t>
                </a:r>
                <a:r>
                  <a:rPr lang="en-GB" sz="1800" dirty="0"/>
                  <a:t>over the senses in </a:t>
                </a:r>
                <a14:m>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 </m:t>
                    </m:r>
                  </m:oMath>
                </a14:m>
                <a:r>
                  <a:rPr lang="en-GB" sz="1800" dirty="0"/>
                  <a:t>for each word </a:t>
                </a:r>
                <a14:m>
                  <m:oMath xmlns:m="http://schemas.openxmlformats.org/officeDocument/2006/math">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𝐼</m:t>
                    </m:r>
                  </m:oMath>
                </a14:m>
                <a:endParaRPr lang="en-GB" sz="800" dirty="0"/>
              </a:p>
              <a:p>
                <a:pPr fontAlgn="base">
                  <a:lnSpc>
                    <a:spcPct val="100000"/>
                  </a:lnSpc>
                </a:pPr>
                <a:endParaRPr lang="en-GB" sz="800" b="1" dirty="0"/>
              </a:p>
              <a:p>
                <a:pPr fontAlgn="base">
                  <a:lnSpc>
                    <a:spcPct val="100000"/>
                  </a:lnSpc>
                </a:pPr>
                <a:r>
                  <a:rPr lang="en-GB" sz="2000" b="1" dirty="0"/>
                  <a:t>Player strategy space </a:t>
                </a:r>
              </a:p>
              <a:p>
                <a:pPr lvl="1" fontAlgn="base">
                  <a:lnSpc>
                    <a:spcPct val="100000"/>
                  </a:lnSpc>
                </a:pPr>
                <a14:m>
                  <m:oMath xmlns:m="http://schemas.openxmlformats.org/officeDocument/2006/math">
                    <m:sSub>
                      <m:sSubPr>
                        <m:ctrlPr>
                          <a:rPr lang="en-US" sz="1600" i="1" smtClean="0">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s</m:t>
                        </m:r>
                      </m:e>
                      <m:sub>
                        <m:r>
                          <a:rPr lang="en-US" sz="1600" b="0" i="1" smtClean="0">
                            <a:solidFill>
                              <a:srgbClr val="000000"/>
                            </a:solidFill>
                            <a:latin typeface="Cambria Math" panose="02040503050406030204" pitchFamily="18" charset="0"/>
                          </a:rPr>
                          <m:t>𝑝</m:t>
                        </m:r>
                      </m:sub>
                    </m:sSub>
                    <m:r>
                      <a:rPr lang="en-US" sz="1600" b="0" i="1" smtClean="0">
                        <a:solidFill>
                          <a:srgbClr val="000000"/>
                        </a:solidFill>
                        <a:latin typeface="Cambria Math" panose="02040503050406030204" pitchFamily="18" charset="0"/>
                      </a:rPr>
                      <m:t>=</m:t>
                    </m:r>
                    <m:d>
                      <m:dPr>
                        <m:ctrlPr>
                          <a:rPr lang="en-US" sz="160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1,  </m:t>
                            </m:r>
                          </m:sub>
                        </m:sSub>
                        <m:r>
                          <a:rPr lang="en-US" sz="1600" b="0" i="1" smtClean="0">
                            <a:solidFill>
                              <a:srgbClr val="000000"/>
                            </a:solidFill>
                            <a:latin typeface="Cambria Math" panose="02040503050406030204" pitchFamily="18" charset="0"/>
                          </a:rPr>
                          <m:t>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2</m:t>
                            </m:r>
                          </m:sub>
                        </m:sSub>
                        <m:r>
                          <a:rPr lang="en-US" sz="1600" b="0" i="1" smtClean="0">
                            <a:solidFill>
                              <a:srgbClr val="000000"/>
                            </a:solidFill>
                            <a:latin typeface="Cambria Math" panose="02040503050406030204" pitchFamily="18" charset="0"/>
                          </a:rPr>
                          <m:t>,  …,  </m:t>
                        </m:r>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𝑠</m:t>
                            </m:r>
                          </m:e>
                          <m:sub>
                            <m:r>
                              <a:rPr lang="en-US" sz="1600" b="0" i="1" smtClean="0">
                                <a:solidFill>
                                  <a:srgbClr val="000000"/>
                                </a:solidFill>
                                <a:latin typeface="Cambria Math" panose="02040503050406030204" pitchFamily="18" charset="0"/>
                              </a:rPr>
                              <m:t>𝑝𝑛</m:t>
                            </m:r>
                          </m:sub>
                        </m:sSub>
                        <m:r>
                          <a:rPr lang="el-GR" sz="1600" b="0" i="1" smtClean="0">
                            <a:solidFill>
                              <a:srgbClr val="000000"/>
                            </a:solidFill>
                            <a:latin typeface="Cambria Math" panose="02040503050406030204" pitchFamily="18" charset="0"/>
                          </a:rPr>
                          <m:t> </m:t>
                        </m:r>
                      </m:e>
                    </m:d>
                    <m:r>
                      <a:rPr lang="en-US" sz="1600" b="0" i="0"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𝑛</m:t>
                    </m:r>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𝐶</m:t>
                    </m:r>
                    <m:r>
                      <a:rPr lang="en-US" sz="1600" b="0" i="1" smtClean="0">
                        <a:solidFill>
                          <a:srgbClr val="000000"/>
                        </a:solidFill>
                        <a:latin typeface="Cambria Math" panose="02040503050406030204" pitchFamily="18" charset="0"/>
                      </a:rPr>
                      <m:t>|</m:t>
                    </m:r>
                  </m:oMath>
                </a14:m>
                <a:endParaRPr lang="en-GB" sz="1600" dirty="0"/>
              </a:p>
              <a:p>
                <a:pPr lvl="1" fontAlgn="base">
                  <a:lnSpc>
                    <a:spcPct val="100000"/>
                  </a:lnSpc>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𝑝𝑖</m:t>
                        </m:r>
                      </m:sub>
                    </m:sSub>
                  </m:oMath>
                </a14:m>
                <a:r>
                  <a:rPr lang="en-GB" sz="1800" dirty="0"/>
                  <a:t> : </a:t>
                </a:r>
                <a:r>
                  <a:rPr lang="en-GB" sz="1800" b="1" dirty="0"/>
                  <a:t>probability</a:t>
                </a:r>
                <a:r>
                  <a:rPr lang="en-GB" sz="1800" dirty="0"/>
                  <a:t> that player </a:t>
                </a:r>
                <a14:m>
                  <m:oMath xmlns:m="http://schemas.openxmlformats.org/officeDocument/2006/math">
                    <m:r>
                      <a:rPr lang="en-US" sz="1800" i="1" smtClean="0">
                        <a:latin typeface="Cambria Math" panose="02040503050406030204" pitchFamily="18" charset="0"/>
                      </a:rPr>
                      <m:t>𝑝</m:t>
                    </m:r>
                  </m:oMath>
                </a14:m>
                <a:r>
                  <a:rPr lang="en-GB" sz="1800" dirty="0"/>
                  <a:t> chooses the </a:t>
                </a:r>
                <a14:m>
                  <m:oMath xmlns:m="http://schemas.openxmlformats.org/officeDocument/2006/math">
                    <m:r>
                      <a:rPr lang="en-US" sz="1800" i="1" smtClean="0">
                        <a:latin typeface="Cambria Math" panose="02040503050406030204" pitchFamily="18" charset="0"/>
                      </a:rPr>
                      <m:t>𝑖</m:t>
                    </m:r>
                    <m:r>
                      <a:rPr lang="en-US" sz="1800" i="1" smtClean="0">
                        <a:latin typeface="Cambria Math" panose="02040503050406030204" pitchFamily="18" charset="0"/>
                      </a:rPr>
                      <m:t>−</m:t>
                    </m:r>
                    <m:r>
                      <a:rPr lang="en-US" sz="1800" i="1" smtClean="0">
                        <a:latin typeface="Cambria Math" panose="02040503050406030204" pitchFamily="18" charset="0"/>
                      </a:rPr>
                      <m:t>𝑡h</m:t>
                    </m:r>
                  </m:oMath>
                </a14:m>
                <a:r>
                  <a:rPr lang="en-GB" sz="1800" dirty="0"/>
                  <a:t> sense / concept</a:t>
                </a:r>
              </a:p>
              <a:p>
                <a:pPr lvl="1" fontAlgn="base">
                  <a:lnSpc>
                    <a:spcPct val="100000"/>
                  </a:lnSpc>
                </a:pPr>
                <a:r>
                  <a:rPr lang="en-GB" sz="1800" dirty="0"/>
                  <a:t>Graphical representation: regular </a:t>
                </a:r>
                <a:r>
                  <a:rPr lang="en-GB" sz="1800" b="1" dirty="0"/>
                  <a:t>polygon</a:t>
                </a:r>
                <a:r>
                  <a:rPr lang="en-GB" sz="1800" dirty="0"/>
                  <a:t> of radius 1, where the distance from the centre to any node - mixed strategy, represents the probability associated with a particular word sense - pure strategy ( for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oMath>
                </a14:m>
                <a:r>
                  <a:rPr lang="en-GB" sz="1800" dirty="0"/>
                  <a:t> )</a:t>
                </a:r>
              </a:p>
              <a:p>
                <a:pPr lvl="1" fontAlgn="base">
                  <a:lnSpc>
                    <a:spcPct val="100000"/>
                  </a:lnSpc>
                </a:pPr>
                <a:endParaRPr lang="en-GB" sz="800" dirty="0"/>
              </a:p>
              <a:p>
                <a:pPr fontAlgn="base">
                  <a:lnSpc>
                    <a:spcPct val="100000"/>
                  </a:lnSpc>
                </a:pPr>
                <a:endParaRPr lang="en-GB" sz="3600" dirty="0"/>
              </a:p>
            </p:txBody>
          </p:sp>
        </mc:Choice>
        <mc:Fallback>
          <p:sp>
            <p:nvSpPr>
              <p:cNvPr id="21" name="Content Placeholder 2">
                <a:extLst>
                  <a:ext uri="{FF2B5EF4-FFF2-40B4-BE49-F238E27FC236}">
                    <a16:creationId xmlns:a16="http://schemas.microsoft.com/office/drawing/2014/main" id="{61481921-CAF3-434D-BDB0-B424ACCC794E}"/>
                  </a:ext>
                </a:extLst>
              </p:cNvPr>
              <p:cNvSpPr txBox="1">
                <a:spLocks noRot="1" noChangeAspect="1" noMove="1" noResize="1" noEditPoints="1" noAdjustHandles="1" noChangeArrowheads="1" noChangeShapeType="1" noTextEdit="1"/>
              </p:cNvSpPr>
              <p:nvPr/>
            </p:nvSpPr>
            <p:spPr>
              <a:xfrm>
                <a:off x="920905" y="1855799"/>
                <a:ext cx="10350190" cy="4639799"/>
              </a:xfrm>
              <a:prstGeom prst="rect">
                <a:avLst/>
              </a:prstGeom>
              <a:blipFill>
                <a:blip r:embed="rId4"/>
                <a:stretch>
                  <a:fillRect l="-490" t="-545" b="-1907"/>
                </a:stretch>
              </a:blipFill>
            </p:spPr>
            <p:txBody>
              <a:bodyPr/>
              <a:lstStyle/>
              <a:p>
                <a:r>
                  <a:rPr lang="en-GR">
                    <a:noFill/>
                  </a:rPr>
                  <a:t> </a:t>
                </a:r>
              </a:p>
            </p:txBody>
          </p:sp>
        </mc:Fallback>
      </mc:AlternateContent>
      <p:pic>
        <p:nvPicPr>
          <p:cNvPr id="4" name="Graphic 3" descr="Pyramid Shape outline">
            <a:hlinkClick r:id="rId5" action="ppaction://hlinksldjump"/>
            <a:extLst>
              <a:ext uri="{FF2B5EF4-FFF2-40B4-BE49-F238E27FC236}">
                <a16:creationId xmlns:a16="http://schemas.microsoft.com/office/drawing/2014/main" id="{5F25C1AD-0ABC-4644-9E8D-703C48126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2185" y="6244883"/>
            <a:ext cx="501430" cy="501430"/>
          </a:xfrm>
          <a:prstGeom prst="rect">
            <a:avLst/>
          </a:prstGeom>
          <a:effectLst>
            <a:softEdge rad="0"/>
          </a:effectLst>
        </p:spPr>
      </p:pic>
    </p:spTree>
    <p:extLst>
      <p:ext uri="{BB962C8B-B14F-4D97-AF65-F5344CB8AC3E}">
        <p14:creationId xmlns:p14="http://schemas.microsoft.com/office/powerpoint/2010/main" val="348297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ess pieces on a chessboard">
            <a:extLst>
              <a:ext uri="{FF2B5EF4-FFF2-40B4-BE49-F238E27FC236}">
                <a16:creationId xmlns:a16="http://schemas.microsoft.com/office/drawing/2014/main" id="{765DAB2F-2FA0-0E45-826D-D03C8FF4F068}"/>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7548955" y="-5048"/>
            <a:ext cx="2379004" cy="1579808"/>
          </a:xfrm>
          <a:prstGeom prst="rect">
            <a:avLst/>
          </a:prstGeom>
        </p:spPr>
      </p:pic>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Strategy Space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6C0E865-2B48-8E47-B3D7-CD00BCC8522A}"/>
                  </a:ext>
                </a:extLst>
              </p:cNvPr>
              <p:cNvSpPr>
                <a:spLocks noGrp="1"/>
              </p:cNvSpPr>
              <p:nvPr>
                <p:ph idx="1"/>
              </p:nvPr>
            </p:nvSpPr>
            <p:spPr>
              <a:xfrm>
                <a:off x="838200" y="1874293"/>
                <a:ext cx="10515600" cy="4682977"/>
              </a:xfrm>
            </p:spPr>
            <p:txBody>
              <a:bodyPr>
                <a:noAutofit/>
              </a:bodyPr>
              <a:lstStyle/>
              <a:p>
                <a:pPr fontAlgn="base"/>
                <a:r>
                  <a:rPr lang="en-GB" sz="2000" b="1" dirty="0"/>
                  <a:t>System</a:t>
                </a:r>
                <a:r>
                  <a:rPr lang="en-GB" sz="2000" dirty="0"/>
                  <a:t> strategy space </a:t>
                </a:r>
                <a14:m>
                  <m:oMath xmlns:m="http://schemas.openxmlformats.org/officeDocument/2006/math">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𝑆</m:t>
                        </m:r>
                      </m:e>
                      <m:sub>
                        <m:r>
                          <m:rPr>
                            <m:sty m:val="p"/>
                          </m:rPr>
                          <a:rPr lang="el-GR" sz="2000" b="0" i="0" smtClean="0">
                            <a:latin typeface="Cambria Math" panose="02040503050406030204" pitchFamily="18" charset="0"/>
                          </a:rPr>
                          <m:t>Ν</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l-GR" sz="2000" b="0" i="1" smtClean="0">
                            <a:latin typeface="Cambria Math" panose="02040503050406030204" pitchFamily="18" charset="0"/>
                            <a:ea typeface="Cambria Math" panose="02040503050406030204" pitchFamily="18" charset="0"/>
                          </a:rPr>
                          <m:t>|</m:t>
                        </m:r>
                      </m:sub>
                    </m:sSub>
                  </m:oMath>
                </a14:m>
                <a:r>
                  <a:rPr lang="el-GR" sz="2000" dirty="0"/>
                  <a:t> </a:t>
                </a:r>
                <a:r>
                  <a:rPr lang="en-US" sz="2000" dirty="0"/>
                  <a:t>initialization</a:t>
                </a:r>
                <a:endParaRPr lang="en-GB" sz="2000" dirty="0"/>
              </a:p>
              <a:p>
                <a:pPr lvl="1" fontAlgn="base"/>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𝑝𝑟</m:t>
                        </m:r>
                      </m:e>
                      <m:sub>
                        <m:r>
                          <a:rPr lang="en-US" sz="1800" b="0" i="1" smtClean="0">
                            <a:latin typeface="Cambria Math" panose="02040503050406030204" pitchFamily="18" charset="0"/>
                          </a:rPr>
                          <m:t>𝑖h</m:t>
                        </m:r>
                      </m:sub>
                    </m:sSub>
                  </m:oMath>
                </a14:m>
                <a:r>
                  <a:rPr lang="en-GB" sz="1800" dirty="0"/>
                  <a:t> : </a:t>
                </a:r>
                <a:r>
                  <a:rPr lang="en-GB" sz="1800" b="1" dirty="0"/>
                  <a:t>probability</a:t>
                </a:r>
                <a:r>
                  <a:rPr lang="en-GB" sz="1800" dirty="0"/>
                  <a:t> of player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 </m:t>
                    </m:r>
                  </m:oMath>
                </a14:m>
                <a:r>
                  <a:rPr lang="en-GB" sz="1800" dirty="0"/>
                  <a:t>to choose the</a:t>
                </a:r>
                <a:r>
                  <a:rPr lang="en-US" sz="1800" dirty="0"/>
                  <a:t> </a:t>
                </a: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
                      <a:rPr lang="en-US" sz="1800" b="0" i="1" smtClean="0">
                        <a:latin typeface="Cambria Math" panose="02040503050406030204" pitchFamily="18" charset="0"/>
                      </a:rPr>
                      <m:t>𝑡h</m:t>
                    </m:r>
                  </m:oMath>
                </a14:m>
                <a:r>
                  <a:rPr lang="en-GB" sz="1800" dirty="0"/>
                  <a:t> pure strategy to play</a:t>
                </a:r>
              </a:p>
              <a:p>
                <a:pPr lvl="1" fontAlgn="base"/>
                <a:r>
                  <a:rPr lang="en-GB" sz="1800" b="1" dirty="0"/>
                  <a:t>Uniform</a:t>
                </a:r>
                <a:r>
                  <a:rPr lang="en-GB" sz="1800" dirty="0"/>
                  <a:t> distribution </a:t>
                </a:r>
              </a:p>
              <a:p>
                <a:pPr lvl="2"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GR" sz="180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e>
                              <m:sup>
                                <m:r>
                                  <a:rPr lang="en-US" sz="1600" b="0" i="1" smtClean="0">
                                    <a:latin typeface="Cambria Math" panose="02040503050406030204" pitchFamily="18" charset="0"/>
                                  </a:rPr>
                                  <m:t>−1</m:t>
                                </m:r>
                              </m:sup>
                            </m:sSup>
                            <m:r>
                              <a:rPr lang="en-US" sz="1600" b="0" i="1" smtClean="0">
                                <a:latin typeface="Cambria Math" panose="02040503050406030204" pitchFamily="18" charset="0"/>
                              </a:rPr>
                              <m:t>    ,  </m:t>
                            </m:r>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𝑠𝑒𝑛𝑠𝑒</m:t>
                            </m:r>
                            <m:r>
                              <a:rPr lang="en-US" sz="1600" b="0" i="1" smtClean="0">
                                <a:latin typeface="Cambria Math" panose="02040503050406030204" pitchFamily="18" charset="0"/>
                              </a:rPr>
                              <m:t> </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e>
                            <m:r>
                              <a:rPr lang="en-US" sz="1600" b="0" i="1" smtClean="0">
                                <a:latin typeface="Cambria Math" panose="02040503050406030204" pitchFamily="18" charset="0"/>
                              </a:rPr>
                              <m:t>0,  </m:t>
                            </m:r>
                            <m:r>
                              <a:rPr lang="en-US" sz="1600" b="0" i="1" smtClean="0">
                                <a:latin typeface="Cambria Math" panose="02040503050406030204" pitchFamily="18" charset="0"/>
                              </a:rPr>
                              <m:t>𝑜𝑡h𝑒𝑟𝑤𝑖𝑠𝑒</m:t>
                            </m:r>
                          </m:e>
                        </m:eqArr>
                      </m:e>
                    </m:d>
                  </m:oMath>
                </a14:m>
                <a:endParaRPr lang="en-GB" sz="1600" dirty="0"/>
              </a:p>
              <a:p>
                <a:pPr lvl="2" fontAlgn="base"/>
                <a:r>
                  <a:rPr lang="en-GB" sz="1600" dirty="0"/>
                  <a:t>unsupervised learning: no prior knowledge</a:t>
                </a:r>
                <a:endParaRPr lang="el-GR" sz="1600" dirty="0"/>
              </a:p>
              <a:p>
                <a:pPr marL="914400" lvl="2" indent="0" fontAlgn="base">
                  <a:buNone/>
                </a:pPr>
                <a:endParaRPr lang="en-GB" sz="500" dirty="0"/>
              </a:p>
              <a:p>
                <a:pPr lvl="1" fontAlgn="base"/>
                <a:r>
                  <a:rPr lang="en-GB" sz="1800" b="1" dirty="0"/>
                  <a:t>Geometric</a:t>
                </a:r>
                <a:r>
                  <a:rPr lang="en-GB" sz="1800" dirty="0"/>
                  <a:t> distribution</a:t>
                </a:r>
              </a:p>
              <a:p>
                <a:pPr lvl="2" fontAlgn="base"/>
                <a:r>
                  <a:rPr lang="en-GB" sz="1600" dirty="0"/>
                  <a:t>semi-supervised learning: exploits information from prior knowledge </a:t>
                </a:r>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b="0" i="1" smtClean="0">
                                <a:latin typeface="Cambria Math" panose="02040503050406030204" pitchFamily="18" charset="0"/>
                              </a:rPr>
                              <m:t>𝑝</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h</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𝑖</m:t>
                                </m:r>
                              </m:sub>
                            </m:sSub>
                          </m:e>
                          <m:e>
                            <m:r>
                              <a:rPr lang="en-US" sz="1600" b="0" i="1" smtClean="0">
                                <a:latin typeface="Cambria Math" panose="02040503050406030204" pitchFamily="18" charset="0"/>
                              </a:rPr>
                              <m:t>  </m:t>
                            </m:r>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buFont typeface="Wingdings" pitchFamily="2" charset="2"/>
                  <a:buChar char="ü"/>
                </a:pPr>
                <a:r>
                  <a:rPr lang="en-GB" sz="1400" dirty="0"/>
                  <a:t>higher probability on senses that have a high frequency</a:t>
                </a:r>
              </a:p>
              <a:p>
                <a:pPr marL="1371600" lvl="3" indent="0" fontAlgn="base">
                  <a:buNone/>
                </a:pPr>
                <a:endParaRPr lang="en-GB" sz="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smtClean="0">
                            <a:latin typeface="Cambria Math" panose="02040503050406030204" pitchFamily="18" charset="0"/>
                          </a:rPr>
                          <m:t>h</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𝑝</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𝑜</m:t>
                                    </m:r>
                                  </m:sub>
                                </m:sSub>
                              </m:sup>
                            </m:sSup>
                            <m:r>
                              <a:rPr lang="en-US" sz="1600" i="1">
                                <a:latin typeface="Cambria Math" panose="02040503050406030204" pitchFamily="18" charset="0"/>
                              </a:rPr>
                              <m:t>,  </m:t>
                            </m:r>
                            <m:r>
                              <a:rPr lang="en-US" sz="1600" i="1">
                                <a:latin typeface="Cambria Math" panose="02040503050406030204" pitchFamily="18" charset="0"/>
                              </a:rPr>
                              <m:t>𝑖𝑓</m:t>
                            </m:r>
                            <m:r>
                              <a:rPr lang="en-US" sz="1600" i="1">
                                <a:latin typeface="Cambria Math" panose="02040503050406030204" pitchFamily="18" charset="0"/>
                              </a:rPr>
                              <m:t> </m:t>
                            </m:r>
                            <m:r>
                              <a:rPr lang="en-US" sz="1600" i="1">
                                <a:latin typeface="Cambria Math" panose="02040503050406030204" pitchFamily="18" charset="0"/>
                              </a:rPr>
                              <m:t>𝑠𝑒𝑛𝑠𝑒</m:t>
                            </m:r>
                            <m:r>
                              <a:rPr lang="en-US" sz="1600" i="1">
                                <a:latin typeface="Cambria Math" panose="02040503050406030204" pitchFamily="18" charset="0"/>
                              </a:rPr>
                              <m:t> </m:t>
                            </m:r>
                            <m:r>
                              <a:rPr lang="en-US" sz="1600" i="1">
                                <a:latin typeface="Cambria Math" panose="02040503050406030204" pitchFamily="18" charset="0"/>
                              </a:rPr>
                              <m:t>h</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b="0" i="1" smtClean="0">
                                <a:latin typeface="Cambria Math" panose="02040503050406030204" pitchFamily="18" charset="0"/>
                              </a:rPr>
                              <m:t>𝑐𝑙𝑢𝑠𝑡𝑒𝑟</m:t>
                            </m:r>
                            <m:r>
                              <a:rPr lang="en-US" sz="1600" b="0" i="1" smtClean="0">
                                <a:latin typeface="Cambria Math" panose="02040503050406030204" pitchFamily="18" charset="0"/>
                              </a:rPr>
                              <m:t> </m:t>
                            </m:r>
                            <m:r>
                              <a:rPr lang="en-US" sz="1600" b="0" i="1" smtClean="0">
                                <a:latin typeface="Cambria Math" panose="02040503050406030204" pitchFamily="18" charset="0"/>
                              </a:rPr>
                              <m:t>𝑜</m:t>
                            </m:r>
                          </m:e>
                          <m:e>
                            <m:r>
                              <a:rPr lang="en-US" sz="1600" i="1">
                                <a:latin typeface="Cambria Math" panose="02040503050406030204" pitchFamily="18" charset="0"/>
                              </a:rPr>
                              <m:t>0,  </m:t>
                            </m:r>
                            <m:r>
                              <a:rPr lang="en-US" sz="1600" i="1">
                                <a:latin typeface="Cambria Math" panose="02040503050406030204" pitchFamily="18" charset="0"/>
                              </a:rPr>
                              <m:t>𝑜𝑡h𝑒𝑟𝑤𝑖𝑠𝑒</m:t>
                            </m:r>
                          </m:e>
                        </m:eqArr>
                      </m:e>
                    </m:d>
                    <m:r>
                      <a:rPr lang="en-US" sz="1600" i="1">
                        <a:latin typeface="Cambria Math" panose="02040503050406030204" pitchFamily="18" charset="0"/>
                      </a:rPr>
                      <m:t> </m:t>
                    </m:r>
                  </m:oMath>
                </a14:m>
                <a:r>
                  <a:rPr lang="en-GB" sz="1600" dirty="0"/>
                  <a:t> </a:t>
                </a:r>
              </a:p>
              <a:p>
                <a:pPr lvl="3" fontAlgn="base">
                  <a:spcAft>
                    <a:spcPts val="500"/>
                  </a:spcAft>
                  <a:buFont typeface="Wingdings" pitchFamily="2" charset="2"/>
                  <a:buChar char="ü"/>
                </a:pPr>
                <a:r>
                  <a:rPr lang="en-GB" sz="1400" dirty="0"/>
                  <a:t> equal probability to the senses belonging to a determined cluster</a:t>
                </a:r>
                <a:endParaRPr lang="en-GB" sz="1600" dirty="0"/>
              </a:p>
              <a:p>
                <a:pPr lvl="2" fontAlgn="base"/>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h</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b="0" i="1" smtClean="0">
                                <a:latin typeface="Cambria Math" panose="02040503050406030204" pitchFamily="18" charset="0"/>
                              </a:rPr>
                              <m:t>𝑝𝑟</m:t>
                            </m:r>
                          </m:e>
                          <m:sub>
                            <m:r>
                              <a:rPr lang="en-US" sz="1600" i="1">
                                <a:latin typeface="Cambria Math" panose="02040503050406030204" pitchFamily="18" charset="0"/>
                              </a:rPr>
                              <m:t>𝑖</m:t>
                            </m:r>
                            <m:r>
                              <a:rPr lang="en-US" sz="1600" i="1">
                                <a:latin typeface="Cambria Math" panose="02040503050406030204" pitchFamily="18" charset="0"/>
                              </a:rPr>
                              <m:t>h</m:t>
                            </m:r>
                          </m:sub>
                        </m:sSub>
                      </m:num>
                      <m:den>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𝑝𝑟</m:t>
                                </m:r>
                              </m:e>
                              <m:sub>
                                <m:r>
                                  <a:rPr lang="en-US" sz="1600" b="0" i="1" smtClean="0">
                                    <a:latin typeface="Cambria Math" panose="02040503050406030204" pitchFamily="18" charset="0"/>
                                  </a:rPr>
                                  <m:t>𝑖𝑗</m:t>
                                </m:r>
                              </m:sub>
                            </m:sSub>
                          </m:e>
                        </m:nary>
                      </m:den>
                    </m:f>
                    <m:r>
                      <a:rPr lang="en-US" sz="1600" b="0" i="1" smtClean="0">
                        <a:latin typeface="Cambria Math" panose="02040503050406030204" pitchFamily="18" charset="0"/>
                      </a:rPr>
                      <m:t> →  </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𝐶</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𝑖h</m:t>
                            </m:r>
                          </m:sub>
                        </m:sSub>
                        <m:r>
                          <a:rPr lang="en-US" sz="1600" b="0" i="1" smtClean="0">
                            <a:latin typeface="Cambria Math" panose="02040503050406030204" pitchFamily="18" charset="0"/>
                          </a:rPr>
                          <m:t>=1</m:t>
                        </m:r>
                      </m:e>
                    </m:nary>
                  </m:oMath>
                </a14:m>
                <a:r>
                  <a:rPr lang="en-GB" sz="1600" dirty="0"/>
                  <a:t>   </a:t>
                </a:r>
              </a:p>
            </p:txBody>
          </p:sp>
        </mc:Choice>
        <mc:Fallback>
          <p:sp>
            <p:nvSpPr>
              <p:cNvPr id="12" name="Content Placeholder 2">
                <a:extLst>
                  <a:ext uri="{FF2B5EF4-FFF2-40B4-BE49-F238E27FC236}">
                    <a16:creationId xmlns:a16="http://schemas.microsoft.com/office/drawing/2014/main" id="{36C0E865-2B48-8E47-B3D7-CD00BCC8522A}"/>
                  </a:ext>
                </a:extLst>
              </p:cNvPr>
              <p:cNvSpPr>
                <a:spLocks noGrp="1" noRot="1" noChangeAspect="1" noMove="1" noResize="1" noEditPoints="1" noAdjustHandles="1" noChangeArrowheads="1" noChangeShapeType="1" noTextEdit="1"/>
              </p:cNvSpPr>
              <p:nvPr>
                <p:ph idx="1"/>
              </p:nvPr>
            </p:nvSpPr>
            <p:spPr>
              <a:xfrm>
                <a:off x="838200" y="1874293"/>
                <a:ext cx="10515600" cy="4682977"/>
              </a:xfrm>
              <a:blipFill>
                <a:blip r:embed="rId4"/>
                <a:stretch>
                  <a:fillRect l="-603" t="-5676" b="-24054"/>
                </a:stretch>
              </a:blipFill>
            </p:spPr>
            <p:txBody>
              <a:bodyPr/>
              <a:lstStyle/>
              <a:p>
                <a:r>
                  <a:rPr lang="en-GR">
                    <a:noFill/>
                  </a:rPr>
                  <a:t> </a:t>
                </a:r>
              </a:p>
            </p:txBody>
          </p:sp>
        </mc:Fallback>
      </mc:AlternateContent>
    </p:spTree>
    <p:extLst>
      <p:ext uri="{BB962C8B-B14F-4D97-AF65-F5344CB8AC3E}">
        <p14:creationId xmlns:p14="http://schemas.microsoft.com/office/powerpoint/2010/main" val="28358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C664535E-1F0D-7541-BCF5-585F901D1D1C}"/>
                  </a:ext>
                </a:extLst>
              </p:cNvPr>
              <p:cNvSpPr>
                <a:spLocks noGrp="1"/>
              </p:cNvSpPr>
              <p:nvPr>
                <p:ph idx="1"/>
              </p:nvPr>
            </p:nvSpPr>
            <p:spPr>
              <a:xfrm>
                <a:off x="3676697" y="700266"/>
                <a:ext cx="8119591" cy="5457459"/>
              </a:xfrm>
            </p:spPr>
            <p:txBody>
              <a:bodyPr>
                <a:noAutofit/>
              </a:bodyPr>
              <a:lstStyle/>
              <a:p>
                <a:pPr fontAlgn="base"/>
                <a:r>
                  <a:rPr lang="en-GB" sz="1800" dirty="0"/>
                  <a:t>Sense similarity matrix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rPr>
                      <m:t> </m:t>
                    </m:r>
                    <m:r>
                      <a:rPr lang="en-US" sz="1800" b="1" i="0" smtClean="0">
                        <a:latin typeface="Cambria Math" panose="02040503050406030204" pitchFamily="18" charset="0"/>
                      </a:rPr>
                      <m:t> </m:t>
                    </m:r>
                  </m:oMath>
                </a14:m>
                <a:endParaRPr lang="en-GB" sz="1800" dirty="0"/>
              </a:p>
              <a:p>
                <a:pPr lvl="1" fontAlgn="base"/>
                <a:r>
                  <a:rPr lang="en-GB" sz="1600" dirty="0"/>
                  <a:t>Pairwise similarity among senses in </a:t>
                </a:r>
                <a14:m>
                  <m:oMath xmlns:m="http://schemas.openxmlformats.org/officeDocument/2006/math">
                    <m:r>
                      <a:rPr lang="en-US" sz="1600" b="0" i="1" smtClean="0">
                        <a:latin typeface="Cambria Math" panose="02040503050406030204" pitchFamily="18" charset="0"/>
                      </a:rPr>
                      <m:t>𝐶</m:t>
                    </m:r>
                  </m:oMath>
                </a14:m>
                <a:r>
                  <a:rPr lang="en-GB"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r>
                      <a:rPr lang="en-US" sz="1600" b="0" i="1" smtClean="0">
                        <a:latin typeface="Cambria Math" panose="02040503050406030204" pitchFamily="18" charset="0"/>
                      </a:rPr>
                      <m:t> </m:t>
                    </m:r>
                  </m:oMath>
                </a14:m>
                <a:r>
                  <a:rPr lang="en-GB" sz="1600" dirty="0"/>
                  <a:t>partial payoff matrices of each game</a:t>
                </a:r>
              </a:p>
              <a:p>
                <a:pPr lvl="1" fontAlgn="base"/>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r>
                      <a:rPr lang="en-US" sz="1600" b="0" i="1" smtClean="0">
                        <a:latin typeface="Cambria Math" panose="02040503050406030204" pitchFamily="18" charset="0"/>
                      </a:rPr>
                      <m:t>𝑠𝑠𝑖𝑚</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oMath>
                </a14:m>
                <a:endParaRPr lang="en-GB" sz="1800" dirty="0"/>
              </a:p>
              <a:p>
                <a:pPr marL="457200" lvl="1" indent="0" fontAlgn="base">
                  <a:buNone/>
                </a:pPr>
                <a:endParaRPr lang="en-GB" sz="1000" dirty="0"/>
              </a:p>
              <a:p>
                <a:pPr fontAlgn="base"/>
                <a:r>
                  <a:rPr lang="en-GB" sz="1800" dirty="0"/>
                  <a:t>Partial payoff matrix</a:t>
                </a:r>
                <a:r>
                  <a:rPr lang="el-GR" sz="1800" dirty="0"/>
                  <a:t>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𝑍</m:t>
                        </m:r>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ub>
                    </m:sSub>
                    <m:r>
                      <a:rPr lang="en-US" sz="1800" i="1" smtClean="0">
                        <a:latin typeface="Cambria Math" panose="02040503050406030204" pitchFamily="18" charset="0"/>
                      </a:rPr>
                      <m:t> </m:t>
                    </m:r>
                  </m:oMath>
                </a14:m>
                <a:r>
                  <a:rPr lang="en-GB" sz="1800" dirty="0"/>
                  <a:t>: </a:t>
                </a:r>
              </a:p>
              <a:p>
                <a:pPr lvl="1" fontAlgn="base"/>
                <a:r>
                  <a:rPr lang="en-GB" sz="1600" dirty="0"/>
                  <a:t>Games played between two words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b="0" i="1" smtClean="0">
                        <a:latin typeface="Cambria Math" panose="02040503050406030204" pitchFamily="18" charset="0"/>
                      </a:rPr>
                      <m:t> </m:t>
                    </m:r>
                  </m:oMath>
                </a14:m>
                <a:r>
                  <a:rPr lang="en-GB" sz="1600" dirty="0"/>
                  <a:t>  </a:t>
                </a:r>
              </a:p>
              <a:p>
                <a:pPr lvl="1" fontAlgn="base"/>
                <a:r>
                  <a:rPr lang="en-GB" sz="1600" dirty="0"/>
                  <a:t>Dimension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𝑀</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oMath>
                </a14:m>
                <a:r>
                  <a:rPr lang="en-GB" sz="1600" dirty="0"/>
                  <a:t> , </a:t>
                </a:r>
                <a14:m>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𝑘</m:t>
                            </m:r>
                          </m:sub>
                        </m:sSub>
                      </m:e>
                    </m:d>
                  </m:oMath>
                </a14:m>
                <a:r>
                  <a:rPr lang="en-GB" sz="1600" dirty="0"/>
                  <a:t> : cardinality of senses set of word </a:t>
                </a:r>
                <a14:m>
                  <m:oMath xmlns:m="http://schemas.openxmlformats.org/officeDocument/2006/math">
                    <m:r>
                      <a:rPr lang="en-US" sz="1600" b="0" i="1" smtClean="0">
                        <a:latin typeface="Cambria Math" panose="02040503050406030204" pitchFamily="18" charset="0"/>
                      </a:rPr>
                      <m:t>𝑘</m:t>
                    </m:r>
                  </m:oMath>
                </a14:m>
                <a:endParaRPr lang="en-US" sz="1600" b="0" dirty="0"/>
              </a:p>
              <a:p>
                <a:pPr marL="457200" lvl="1" indent="0" fontAlgn="base">
                  <a:buNone/>
                </a:pPr>
                <a:endParaRPr lang="en-GB" sz="1000" dirty="0"/>
              </a:p>
              <a:p>
                <a:pPr fontAlgn="base"/>
                <a:r>
                  <a:rPr lang="en-US" sz="1800" dirty="0"/>
                  <a:t>Semantic </a:t>
                </a:r>
                <a:r>
                  <a:rPr lang="en-GB" sz="1800" dirty="0"/>
                  <a:t>similarity</a:t>
                </a:r>
              </a:p>
              <a:p>
                <a:pPr lvl="1" fontAlgn="base"/>
                <a:r>
                  <a:rPr lang="en-GB" sz="1600" dirty="0"/>
                  <a:t>Relations of likeness ( “is-a” )</a:t>
                </a:r>
              </a:p>
              <a:p>
                <a:pPr lvl="1" fontAlgn="base"/>
                <a:r>
                  <a:rPr lang="en-GB" sz="1600" dirty="0"/>
                  <a:t>wup: path depth of senses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oMath>
                </a14:m>
                <a:r>
                  <a:rPr lang="en-US" sz="1600" dirty="0"/>
                  <a:t> and </a:t>
                </a:r>
                <a:r>
                  <a:rPr lang="en-US" sz="1600" dirty="0" err="1"/>
                  <a:t>msa</a:t>
                </a:r>
                <a:endParaRPr lang="el-GR" sz="1600" dirty="0"/>
              </a:p>
              <a:p>
                <a:pPr lvl="2" fontAlgn="base"/>
                <a14:m>
                  <m:oMath xmlns:m="http://schemas.openxmlformats.org/officeDocument/2006/math">
                    <m:r>
                      <a:rPr lang="en-US" sz="1400" i="1">
                        <a:latin typeface="Cambria Math" panose="02040503050406030204" pitchFamily="18" charset="0"/>
                      </a:rPr>
                      <m:t>𝑠𝑠𝑖</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𝑤𝑢𝑝</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b="0" i="1" smtClean="0">
                        <a:latin typeface="Cambria Math" panose="02040503050406030204" pitchFamily="18" charset="0"/>
                      </a:rPr>
                      <m:t>=2∗</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num>
                      <m:den>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𝑑𝑒𝑝𝑡h</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𝑗</m:t>
                                </m:r>
                              </m:sub>
                            </m:sSub>
                          </m:e>
                        </m:d>
                      </m:den>
                    </m:f>
                    <m:r>
                      <a:rPr lang="en-US" sz="1400" i="1">
                        <a:latin typeface="Cambria Math" panose="02040503050406030204" pitchFamily="18" charset="0"/>
                      </a:rPr>
                      <m:t> </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2" fontAlgn="base"/>
                <a14:m>
                  <m:oMath xmlns:m="http://schemas.openxmlformats.org/officeDocument/2006/math">
                    <m:r>
                      <a:rPr lang="en-US" sz="1400" i="1">
                        <a:latin typeface="Cambria Math" panose="02040503050406030204" pitchFamily="18" charset="0"/>
                      </a:rPr>
                      <m:t>𝑚𝑠𝑎</m:t>
                    </m:r>
                    <m:r>
                      <a:rPr lang="en-US" sz="1400" i="1">
                        <a:latin typeface="Cambria Math" panose="02040503050406030204" pitchFamily="18" charset="0"/>
                      </a:rPr>
                      <m:t> </m:t>
                    </m:r>
                  </m:oMath>
                </a14:m>
                <a:r>
                  <a:rPr lang="en-GB" sz="1400" dirty="0"/>
                  <a:t>: “most specific ancestor”</a:t>
                </a:r>
              </a:p>
              <a:p>
                <a:pPr lvl="2" fontAlgn="base"/>
                <a:endParaRPr lang="en-GB" sz="1000" dirty="0"/>
              </a:p>
              <a:p>
                <a:pPr lvl="1" fontAlgn="base"/>
                <a:r>
                  <a:rPr lang="en-GB" sz="1600" dirty="0" err="1"/>
                  <a:t>jcn</a:t>
                </a:r>
                <a:r>
                  <a:rPr lang="en-GB" sz="1600" dirty="0"/>
                  <a:t> measure: corpus statistics and structural properties</a:t>
                </a:r>
                <a:endParaRPr lang="en-US" sz="1600" dirty="0"/>
              </a:p>
              <a:p>
                <a:pPr lvl="2" fontAlgn="base">
                  <a:spcAft>
                    <a:spcPts val="300"/>
                  </a:spcAft>
                </a:pPr>
                <a14:m>
                  <m:oMath xmlns:m="http://schemas.openxmlformats.org/officeDocument/2006/math">
                    <m:r>
                      <a:rPr lang="en-US" sz="1400" i="1">
                        <a:latin typeface="Cambria Math" panose="02040503050406030204" pitchFamily="18" charset="0"/>
                      </a:rPr>
                      <m:t>𝑠𝑠𝑖</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𝑗𝑐𝑛</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e>
                    </m:d>
                    <m:r>
                      <a:rPr lang="en-US" sz="1400" i="1">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−2 </m:t>
                    </m:r>
                    <m:r>
                      <a:rPr lang="en-US" sz="1400" b="0" i="1" smtClean="0">
                        <a:latin typeface="Cambria Math" panose="02040503050406030204" pitchFamily="18" charset="0"/>
                      </a:rPr>
                      <m:t>𝐼𝐶</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𝑚𝑠𝑎</m:t>
                        </m:r>
                      </m:e>
                    </m:d>
                  </m:oMath>
                </a14:m>
                <a:endParaRPr lang="en-US" sz="1400" b="0" i="1" dirty="0">
                  <a:latin typeface="Cambria Math" panose="02040503050406030204" pitchFamily="18" charset="0"/>
                </a:endParaRPr>
              </a:p>
              <a:p>
                <a:pPr lvl="2" fontAlgn="base">
                  <a:spcAft>
                    <a:spcPts val="300"/>
                  </a:spcAft>
                </a:pPr>
                <a14:m>
                  <m:oMath xmlns:m="http://schemas.openxmlformats.org/officeDocument/2006/math">
                    <m:r>
                      <a:rPr lang="en-US" sz="1400" b="0" i="1" smtClean="0">
                        <a:latin typeface="Cambria Math" panose="02040503050406030204" pitchFamily="18" charset="0"/>
                        <a:ea typeface="Cambria Math" panose="02040503050406030204" pitchFamily="18" charset="0"/>
                      </a:rPr>
                      <m:t>𝐼𝐶</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e>
                            </m:d>
                          </m:e>
                        </m:d>
                      </m:e>
                    </m:fun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𝑙𝑜𝑔</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den>
                    </m:f>
                    <m:r>
                      <a:rPr lang="en-US" sz="1400" b="0" i="1" smtClean="0">
                        <a:latin typeface="Cambria Math" panose="02040503050406030204" pitchFamily="18" charset="0"/>
                        <a:ea typeface="Cambria Math" panose="02040503050406030204" pitchFamily="18" charset="0"/>
                      </a:rPr>
                      <m:t> </m:t>
                    </m:r>
                  </m:oMath>
                </a14:m>
                <a:r>
                  <a:rPr lang="en-GB" sz="1400" dirty="0"/>
                  <a:t> </a:t>
                </a:r>
              </a:p>
              <a:p>
                <a:pPr lvl="2" fontAlgn="base"/>
                <a:r>
                  <a:rPr lang="en-GB" sz="1400" dirty="0"/>
                  <a:t>Information content (IC): level of "surprise" of a particular outcome</a:t>
                </a:r>
              </a:p>
            </p:txBody>
          </p:sp>
        </mc:Choice>
        <mc:Fallback>
          <p:sp>
            <p:nvSpPr>
              <p:cNvPr id="9" name="Content Placeholder 2">
                <a:extLst>
                  <a:ext uri="{FF2B5EF4-FFF2-40B4-BE49-F238E27FC236}">
                    <a16:creationId xmlns:a16="http://schemas.microsoft.com/office/drawing/2014/main" id="{C664535E-1F0D-7541-BCF5-585F901D1D1C}"/>
                  </a:ext>
                </a:extLst>
              </p:cNvPr>
              <p:cNvSpPr>
                <a:spLocks noGrp="1" noRot="1" noChangeAspect="1" noMove="1" noResize="1" noEditPoints="1" noAdjustHandles="1" noChangeArrowheads="1" noChangeShapeType="1" noTextEdit="1"/>
              </p:cNvSpPr>
              <p:nvPr>
                <p:ph idx="1"/>
              </p:nvPr>
            </p:nvSpPr>
            <p:spPr>
              <a:xfrm>
                <a:off x="3676697" y="700266"/>
                <a:ext cx="8119591" cy="5457459"/>
              </a:xfrm>
              <a:blipFill>
                <a:blip r:embed="rId3"/>
                <a:stretch>
                  <a:fillRect l="-469" t="-1395" b="-930"/>
                </a:stretch>
              </a:blipFill>
            </p:spPr>
            <p:txBody>
              <a:bodyPr/>
              <a:lstStyle/>
              <a:p>
                <a:r>
                  <a:rPr lang="en-GR">
                    <a:noFill/>
                  </a:rPr>
                  <a:t> </a:t>
                </a:r>
              </a:p>
            </p:txBody>
          </p:sp>
        </mc:Fallback>
      </mc:AlternateContent>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00DF6DD8-3987-FD44-A5F7-B9ABE8E44085}"/>
              </a:ext>
            </a:extLst>
          </p:cNvPr>
          <p:cNvSpPr txBox="1">
            <a:spLocks/>
          </p:cNvSpPr>
          <p:nvPr/>
        </p:nvSpPr>
        <p:spPr>
          <a:xfrm>
            <a:off x="-49298" y="2970753"/>
            <a:ext cx="2984405"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021D9A"/>
                </a:solidFill>
                <a:latin typeface="Arial" panose="020B0604020202020204" pitchFamily="34" charset="0"/>
                <a:cs typeface="Arial" panose="020B0604020202020204" pitchFamily="34" charset="0"/>
              </a:rPr>
              <a:t>Payoff</a:t>
            </a:r>
            <a:endParaRPr lang="en-US" sz="4000" dirty="0">
              <a:solidFill>
                <a:srgbClr val="021D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4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3098D94B-5CD2-B948-BEB4-5C1FEE08A884}"/>
              </a:ext>
            </a:extLst>
          </p:cNvPr>
          <p:cNvSpPr>
            <a:spLocks noGrp="1"/>
          </p:cNvSpPr>
          <p:nvPr>
            <p:ph type="title"/>
          </p:nvPr>
        </p:nvSpPr>
        <p:spPr>
          <a:xfrm>
            <a:off x="-49298" y="2970753"/>
            <a:ext cx="2984405" cy="916487"/>
          </a:xfrm>
        </p:spPr>
        <p:txBody>
          <a:bodyPr>
            <a:normAutofit/>
          </a:bodyPr>
          <a:lstStyle/>
          <a:p>
            <a:pPr algn="r"/>
            <a:r>
              <a:rPr lang="en-US" sz="4000" dirty="0">
                <a:solidFill>
                  <a:srgbClr val="021D9A"/>
                </a:solidFill>
                <a:latin typeface="Arial" panose="020B0604020202020204" pitchFamily="34" charset="0"/>
                <a:cs typeface="Arial" panose="020B0604020202020204" pitchFamily="34" charset="0"/>
              </a:rPr>
              <a:t>Payoff</a:t>
            </a:r>
          </a:p>
        </p:txBody>
      </p:sp>
      <p:cxnSp>
        <p:nvCxnSpPr>
          <p:cNvPr id="12" name="Straight Connector 11">
            <a:extLst>
              <a:ext uri="{FF2B5EF4-FFF2-40B4-BE49-F238E27FC236}">
                <a16:creationId xmlns:a16="http://schemas.microsoft.com/office/drawing/2014/main" id="{9381EBF7-8ECF-C14F-B572-A8EC95BF4B75}"/>
              </a:ext>
            </a:extLst>
          </p:cNvPr>
          <p:cNvCxnSpPr>
            <a:cxnSpLocks/>
          </p:cNvCxnSpPr>
          <p:nvPr/>
        </p:nvCxnSpPr>
        <p:spPr>
          <a:xfrm>
            <a:off x="3162585" y="2162583"/>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47908C8-DDB0-AE43-9B8E-50E71E9D67D5}"/>
                  </a:ext>
                </a:extLst>
              </p:cNvPr>
              <p:cNvSpPr>
                <a:spLocks noGrp="1"/>
              </p:cNvSpPr>
              <p:nvPr>
                <p:ph idx="1"/>
              </p:nvPr>
            </p:nvSpPr>
            <p:spPr>
              <a:xfrm>
                <a:off x="3647278" y="965935"/>
                <a:ext cx="7858340" cy="5282956"/>
              </a:xfrm>
            </p:spPr>
            <p:txBody>
              <a:bodyPr>
                <a:noAutofit/>
              </a:bodyPr>
              <a:lstStyle/>
              <a:p>
                <a:pPr fontAlgn="base"/>
                <a:r>
                  <a:rPr lang="en-GB" sz="1800" dirty="0"/>
                  <a:t>Semantic relatedness</a:t>
                </a:r>
              </a:p>
              <a:p>
                <a:pPr fontAlgn="base"/>
                <a:endParaRPr lang="en-GB" sz="1800" dirty="0"/>
              </a:p>
              <a:p>
                <a:pPr lvl="1" fontAlgn="base"/>
                <a:r>
                  <a:rPr lang="en-GB" sz="1600" dirty="0"/>
                  <a:t>Similarity among the definitions of two concepts </a:t>
                </a:r>
              </a:p>
              <a:p>
                <a:pPr lvl="1" fontAlgn="base"/>
                <a:r>
                  <a:rPr lang="en-GB" sz="1600" dirty="0"/>
                  <a:t>Wider range of relations ( “is-a-part-of”,  “is-the-opposite-of” )</a:t>
                </a:r>
              </a:p>
              <a:p>
                <a:pPr lvl="1" fontAlgn="base"/>
                <a:r>
                  <a:rPr lang="en-GB" sz="1600" dirty="0"/>
                  <a:t>Definitions derived from glosses of the </a:t>
                </a:r>
                <a:r>
                  <a:rPr lang="en-GB" sz="1600" dirty="0" err="1"/>
                  <a:t>synsets</a:t>
                </a:r>
                <a:r>
                  <a:rPr lang="en-GB" sz="1600" dirty="0"/>
                  <a:t> in WordNet</a:t>
                </a:r>
              </a:p>
              <a:p>
                <a:pPr lvl="1" fontAlgn="base"/>
                <a:r>
                  <a:rPr lang="en-GB" sz="1600" dirty="0"/>
                  <a:t>Co-occurrence vector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r>
                          <a:rPr lang="en-US" sz="1600" b="0" i="1" smtClean="0">
                            <a:latin typeface="Cambria Math" panose="02040503050406030204" pitchFamily="18" charset="0"/>
                          </a:rPr>
                          <m:t>𝑖</m:t>
                        </m:r>
                      </m:sub>
                    </m:sSub>
                    <m:r>
                      <a:rPr lang="en-US" sz="1600" b="0" i="1" smtClean="0">
                        <a:latin typeface="Cambria Math" panose="02040503050406030204" pitchFamily="18" charset="0"/>
                      </a:rPr>
                      <m:t> ,  …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𝑛𝑖</m:t>
                        </m:r>
                      </m:sub>
                    </m:sSub>
                    <m:r>
                      <a:rPr lang="en-US" sz="1600" b="0" i="1" smtClean="0">
                        <a:latin typeface="Cambria Math" panose="02040503050406030204" pitchFamily="18" charset="0"/>
                      </a:rPr>
                      <m:t>)</m:t>
                    </m:r>
                  </m:oMath>
                </a14:m>
                <a:r>
                  <a:rPr lang="en-GB" sz="1600" dirty="0"/>
                  <a:t> ,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 </m:t>
                    </m:r>
                  </m:oMath>
                </a14:m>
                <a:r>
                  <a:rPr lang="en-GB" sz="1600" dirty="0"/>
                  <a:t>: concept, </a:t>
                </a:r>
                <a14:m>
                  <m:oMath xmlns:m="http://schemas.openxmlformats.org/officeDocument/2006/math">
                    <m:r>
                      <a:rPr lang="en-US" sz="1600" b="0" i="1" smtClean="0">
                        <a:latin typeface="Cambria Math" panose="02040503050406030204" pitchFamily="18" charset="0"/>
                      </a:rPr>
                      <m:t>𝑤</m:t>
                    </m:r>
                  </m:oMath>
                </a14:m>
                <a:r>
                  <a:rPr lang="en-GB" sz="1600" dirty="0"/>
                  <a:t> : word gloss occurrences,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𝑛</m:t>
                    </m:r>
                  </m:oMath>
                </a14:m>
                <a:r>
                  <a:rPr lang="en-GB" sz="1600" dirty="0"/>
                  <a:t> : total words</a:t>
                </a:r>
              </a:p>
              <a:p>
                <a:pPr lvl="1" fontAlgn="base"/>
                <a:endParaRPr lang="en-GB" sz="1600" dirty="0"/>
              </a:p>
              <a:p>
                <a:pPr lvl="1" fontAlgn="base"/>
                <a:r>
                  <a:rPr lang="en-GB" sz="1600" dirty="0"/>
                  <a:t>Cosine similarity </a:t>
                </a:r>
              </a:p>
              <a:p>
                <a:pPr lvl="2" fontAlgn="base"/>
                <a14:m>
                  <m:oMath xmlns:m="http://schemas.openxmlformats.org/officeDocument/2006/math">
                    <m:r>
                      <a:rPr lang="en-US" sz="1400" i="1">
                        <a:latin typeface="Cambria Math" panose="02040503050406030204" pitchFamily="18" charset="0"/>
                      </a:rPr>
                      <m:t>𝑠𝑖𝑚</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l-GR" sz="1400" b="0" i="1" smtClean="0">
                        <a:latin typeface="Cambria Math" panose="02040503050406030204" pitchFamily="18" charset="0"/>
                      </a:rPr>
                      <m:t>𝜃</m:t>
                    </m:r>
                    <m:r>
                      <a:rPr lang="en-US" sz="1400" i="1">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num>
                      <m:den>
                        <m:d>
                          <m:dPr>
                            <m:begChr m:val="‖"/>
                            <m:endChr m:val="‖"/>
                            <m:ctrlPr>
                              <a:rPr lang="en-U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 </m:t>
                        </m:r>
                      </m:den>
                    </m:f>
                    <m:r>
                      <a:rPr lang="en-US" sz="1400" i="1">
                        <a:latin typeface="Cambria Math" panose="02040503050406030204" pitchFamily="18" charset="0"/>
                      </a:rPr>
                      <m:t>,   </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 </m:t>
                    </m:r>
                  </m:oMath>
                </a14:m>
                <a:r>
                  <a:rPr lang="en-GB" sz="1400" dirty="0"/>
                  <a:t>: concepts </a:t>
                </a:r>
              </a:p>
              <a:p>
                <a:pPr lvl="2" fontAlgn="base"/>
                <a14:m>
                  <m:oMath xmlns:m="http://schemas.openxmlformats.org/officeDocument/2006/math">
                    <m:d>
                      <m:dPr>
                        <m:begChr m:val="‖"/>
                        <m:endChr m:val="‖"/>
                        <m:ctrlPr>
                          <a:rPr lang="en-GB"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b="0" i="1" smtClean="0">
                                <a:latin typeface="Cambria Math" panose="02040503050406030204" pitchFamily="18" charset="0"/>
                              </a:rPr>
                            </m:ctrlPr>
                          </m:sSup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𝑗𝑖</m:t>
                                    </m:r>
                                  </m:sub>
                                </m:sSub>
                              </m:e>
                            </m:nary>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e>
                    </m:rad>
                  </m:oMath>
                </a14:m>
                <a:endParaRPr lang="en-GB" sz="1400" dirty="0"/>
              </a:p>
              <a:p>
                <a:pPr lvl="2" fontAlgn="base"/>
                <a:r>
                  <a:rPr lang="en-GB" sz="1400" dirty="0"/>
                  <a:t>cosine of the angle</a:t>
                </a:r>
                <a:r>
                  <a:rPr lang="el-GR" sz="1400" dirty="0"/>
                  <a:t> </a:t>
                </a:r>
                <a14:m>
                  <m:oMath xmlns:m="http://schemas.openxmlformats.org/officeDocument/2006/math">
                    <m:r>
                      <a:rPr lang="el-GR" sz="1400" i="1">
                        <a:latin typeface="Cambria Math" panose="02040503050406030204" pitchFamily="18" charset="0"/>
                      </a:rPr>
                      <m:t>𝜃</m:t>
                    </m:r>
                  </m:oMath>
                </a14:m>
                <a:r>
                  <a:rPr lang="en-GB" sz="1400" dirty="0"/>
                  <a:t> between the two co-occurrence vectors</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𝑗</m:t>
                        </m:r>
                      </m:sub>
                    </m:sSub>
                  </m:oMath>
                </a14:m>
                <a:endParaRPr lang="en-GB" sz="1400" dirty="0"/>
              </a:p>
              <a:p>
                <a:pPr lvl="2" fontAlgn="base"/>
                <a:endParaRPr lang="en-GB" sz="1400" dirty="0"/>
              </a:p>
              <a:p>
                <a:pPr lvl="1" fontAlgn="base"/>
                <a:r>
                  <a:rPr lang="en-GB" sz="1600" dirty="0"/>
                  <a:t>4 variations (construction of vectors)</a:t>
                </a:r>
              </a:p>
              <a:p>
                <a:pPr lvl="2" fontAlgn="base"/>
                <a:r>
                  <a:rPr lang="en-GB" sz="1400" dirty="0"/>
                  <a:t>Difference in co-occurrence calculation, corpus use and relation source</a:t>
                </a:r>
              </a:p>
              <a:p>
                <a:pPr lvl="2" fontAlgn="base"/>
                <a:r>
                  <a:rPr lang="en-GB" sz="1400" dirty="0" err="1"/>
                  <a:t>tf-idf</a:t>
                </a:r>
                <a:r>
                  <a:rPr lang="en-GB" sz="1400" dirty="0"/>
                  <a:t>, </a:t>
                </a:r>
                <a:r>
                  <a:rPr lang="en-GB" sz="1400" dirty="0" err="1"/>
                  <a:t>tf-idf_ext</a:t>
                </a:r>
                <a:r>
                  <a:rPr lang="en-GB" sz="1400" dirty="0"/>
                  <a:t>, </a:t>
                </a:r>
                <a:r>
                  <a:rPr lang="en-GB" sz="1400" dirty="0" err="1"/>
                  <a:t>vec</a:t>
                </a:r>
                <a:r>
                  <a:rPr lang="en-GB" sz="1400" dirty="0"/>
                  <a:t> and </a:t>
                </a:r>
                <a:r>
                  <a:rPr lang="en-GB" sz="1400" dirty="0" err="1"/>
                  <a:t>vec_ext</a:t>
                </a:r>
                <a:endParaRPr lang="en-GB" sz="1400" dirty="0"/>
              </a:p>
            </p:txBody>
          </p:sp>
        </mc:Choice>
        <mc:Fallback>
          <p:sp>
            <p:nvSpPr>
              <p:cNvPr id="13" name="Content Placeholder 2">
                <a:extLst>
                  <a:ext uri="{FF2B5EF4-FFF2-40B4-BE49-F238E27FC236}">
                    <a16:creationId xmlns:a16="http://schemas.microsoft.com/office/drawing/2014/main" id="{A47908C8-DDB0-AE43-9B8E-50E71E9D67D5}"/>
                  </a:ext>
                </a:extLst>
              </p:cNvPr>
              <p:cNvSpPr>
                <a:spLocks noGrp="1" noRot="1" noChangeAspect="1" noMove="1" noResize="1" noEditPoints="1" noAdjustHandles="1" noChangeArrowheads="1" noChangeShapeType="1" noTextEdit="1"/>
              </p:cNvSpPr>
              <p:nvPr>
                <p:ph idx="1"/>
              </p:nvPr>
            </p:nvSpPr>
            <p:spPr>
              <a:xfrm>
                <a:off x="3647278" y="965935"/>
                <a:ext cx="7858340" cy="5282956"/>
              </a:xfrm>
              <a:blipFill>
                <a:blip r:embed="rId3"/>
                <a:stretch>
                  <a:fillRect l="-485" t="-957"/>
                </a:stretch>
              </a:blipFill>
            </p:spPr>
            <p:txBody>
              <a:bodyPr/>
              <a:lstStyle/>
              <a:p>
                <a:r>
                  <a:rPr lang="en-GR">
                    <a:noFill/>
                  </a:rPr>
                  <a:t> </a:t>
                </a:r>
              </a:p>
            </p:txBody>
          </p:sp>
        </mc:Fallback>
      </mc:AlternateContent>
    </p:spTree>
    <p:extLst>
      <p:ext uri="{BB962C8B-B14F-4D97-AF65-F5344CB8AC3E}">
        <p14:creationId xmlns:p14="http://schemas.microsoft.com/office/powerpoint/2010/main" val="2419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132AA70-431F-5643-93EC-1C9D3CD3A7CD}"/>
                  </a:ext>
                </a:extLst>
              </p:cNvPr>
              <p:cNvSpPr>
                <a:spLocks noGrp="1"/>
              </p:cNvSpPr>
              <p:nvPr>
                <p:ph idx="1"/>
              </p:nvPr>
            </p:nvSpPr>
            <p:spPr>
              <a:xfrm>
                <a:off x="4955614" y="1513002"/>
                <a:ext cx="6301514" cy="4930246"/>
              </a:xfrm>
            </p:spPr>
            <p:txBody>
              <a:bodyPr anchor="ctr">
                <a:normAutofit/>
              </a:bodyPr>
              <a:lstStyle/>
              <a:p>
                <a:pPr fontAlgn="base">
                  <a:lnSpc>
                    <a:spcPct val="100000"/>
                  </a:lnSpc>
                </a:pPr>
                <a:r>
                  <a:rPr lang="en-GB" sz="1500" dirty="0"/>
                  <a:t>Computation of the Nash </a:t>
                </a:r>
                <a:r>
                  <a:rPr lang="en-GB" sz="1500" dirty="0" err="1"/>
                  <a:t>equilibr</a:t>
                </a:r>
                <a:r>
                  <a:rPr lang="en-US" sz="1500" dirty="0" err="1"/>
                  <a:t>ium</a:t>
                </a:r>
                <a:endParaRPr lang="en-GB" sz="1500" dirty="0"/>
              </a:p>
              <a:p>
                <a:pPr lvl="1" fontAlgn="base">
                  <a:lnSpc>
                    <a:spcPct val="100000"/>
                  </a:lnSpc>
                </a:pPr>
                <a:r>
                  <a:rPr lang="en-GB" sz="1400" b="1" dirty="0"/>
                  <a:t>Payoff</a:t>
                </a:r>
                <a:r>
                  <a:rPr lang="en-GB" sz="1400" dirty="0"/>
                  <a:t> </a:t>
                </a:r>
                <a:r>
                  <a:rPr lang="en-GB" sz="1400" b="1" dirty="0"/>
                  <a:t>of sense </a:t>
                </a:r>
                <a14:m>
                  <m:oMath xmlns:m="http://schemas.openxmlformats.org/officeDocument/2006/math">
                    <m:r>
                      <a:rPr lang="en-US" sz="1400" b="0" i="1">
                        <a:latin typeface="Cambria Math" panose="02040503050406030204" pitchFamily="18" charset="0"/>
                      </a:rPr>
                      <m:t>h</m:t>
                    </m:r>
                    <m:r>
                      <a:rPr lang="en-US" sz="1400" b="0" i="1">
                        <a:latin typeface="Cambria Math" panose="02040503050406030204" pitchFamily="18" charset="0"/>
                      </a:rPr>
                      <m:t> </m:t>
                    </m:r>
                  </m:oMath>
                </a14:m>
                <a:r>
                  <a:rPr lang="en-GB" sz="1400" dirty="0"/>
                  <a:t>( word </a:t>
                </a:r>
                <a14:m>
                  <m:oMath xmlns:m="http://schemas.openxmlformats.org/officeDocument/2006/math">
                    <m:r>
                      <a:rPr lang="en-US" sz="1400" b="0" i="1">
                        <a:latin typeface="Cambria Math" panose="02040503050406030204" pitchFamily="18" charset="0"/>
                      </a:rPr>
                      <m:t>𝑖</m:t>
                    </m:r>
                    <m:r>
                      <a:rPr lang="en-US" sz="1400" b="0" i="1">
                        <a:latin typeface="Cambria Math" panose="02040503050406030204" pitchFamily="18" charset="0"/>
                      </a:rPr>
                      <m:t> </m:t>
                    </m:r>
                  </m:oMath>
                </a14:m>
                <a:r>
                  <a:rPr lang="en-GB" sz="1400" dirty="0"/>
                  <a:t>)</a:t>
                </a:r>
              </a:p>
              <a:p>
                <a:pPr lvl="2" fontAlgn="base">
                  <a:lnSpc>
                    <a:spcPct val="100000"/>
                  </a:lnSpc>
                </a:pP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𝑢</m:t>
                        </m:r>
                      </m:e>
                      <m:sub>
                        <m:r>
                          <a:rPr lang="en-US" sz="1300" b="0" i="1" smtClean="0">
                            <a:latin typeface="Cambria Math" panose="02040503050406030204" pitchFamily="18" charset="0"/>
                          </a:rPr>
                          <m:t>𝑖</m:t>
                        </m:r>
                      </m:sub>
                    </m:sSub>
                    <m:d>
                      <m:dPr>
                        <m:ctrlPr>
                          <a:rPr lang="en-US" sz="1300" b="0" i="1">
                            <a:latin typeface="Cambria Math" panose="02040503050406030204" pitchFamily="18" charset="0"/>
                          </a:rPr>
                        </m:ctrlPr>
                      </m:dPr>
                      <m:e>
                        <m:sSup>
                          <m:sSupPr>
                            <m:ctrlPr>
                              <a:rPr lang="en-US" sz="1300" b="0" i="1">
                                <a:latin typeface="Cambria Math" panose="02040503050406030204" pitchFamily="18" charset="0"/>
                              </a:rPr>
                            </m:ctrlPr>
                          </m:sSupPr>
                          <m:e>
                            <m:r>
                              <a:rPr lang="en-US" sz="1300" b="0" i="1">
                                <a:latin typeface="Cambria Math" panose="02040503050406030204" pitchFamily="18" charset="0"/>
                              </a:rPr>
                              <m:t>𝑒</m:t>
                            </m:r>
                          </m:e>
                          <m:sup>
                            <m:r>
                              <a:rPr lang="en-US" sz="1300" b="0" i="1">
                                <a:latin typeface="Cambria Math" panose="02040503050406030204" pitchFamily="18" charset="0"/>
                              </a:rPr>
                              <m:t>h</m:t>
                            </m:r>
                          </m:sup>
                        </m:sSup>
                        <m:r>
                          <a:rPr lang="en-US" sz="1300" b="0" i="1" smtClean="0">
                            <a:latin typeface="Cambria Math" panose="02040503050406030204" pitchFamily="18" charset="0"/>
                          </a:rPr>
                          <m:t>, </m:t>
                        </m:r>
                        <m:r>
                          <a:rPr lang="en-US" sz="1300" b="0" i="1" smtClean="0">
                            <a:latin typeface="Cambria Math" panose="02040503050406030204" pitchFamily="18" charset="0"/>
                          </a:rPr>
                          <m:t>𝑥</m:t>
                        </m:r>
                      </m:e>
                    </m:d>
                    <m:r>
                      <a:rPr lang="en-US" sz="1300" b="0" i="1">
                        <a:latin typeface="Cambria Math" panose="02040503050406030204" pitchFamily="18" charset="0"/>
                      </a:rPr>
                      <m:t>= </m:t>
                    </m:r>
                    <m:nary>
                      <m:naryPr>
                        <m:chr m:val="∑"/>
                        <m:supHide m:val="on"/>
                        <m:ctrlPr>
                          <a:rPr lang="en-US" sz="1300" b="0" i="1">
                            <a:latin typeface="Cambria Math" panose="02040503050406030204" pitchFamily="18" charset="0"/>
                          </a:rPr>
                        </m:ctrlPr>
                      </m:naryPr>
                      <m:sub>
                        <m:r>
                          <m:rPr>
                            <m:brk m:alnAt="7"/>
                          </m:rPr>
                          <a:rPr lang="en-US" sz="1300" b="0" i="1">
                            <a:latin typeface="Cambria Math" panose="02040503050406030204" pitchFamily="18" charset="0"/>
                          </a:rPr>
                          <m:t>𝑗</m:t>
                        </m:r>
                        <m:r>
                          <a:rPr lang="en-US" sz="1300" b="0" i="1">
                            <a:latin typeface="Cambria Math" panose="02040503050406030204" pitchFamily="18" charset="0"/>
                          </a:rPr>
                          <m:t>∈</m:t>
                        </m:r>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sub>
                      <m:sup/>
                      <m:e>
                        <m:sSub>
                          <m:sSubPr>
                            <m:ctrlPr>
                              <a:rPr lang="en-US" sz="1300" b="0" i="1">
                                <a:latin typeface="Cambria Math" panose="02040503050406030204" pitchFamily="18" charset="0"/>
                              </a:rPr>
                            </m:ctrlPr>
                          </m:sSubPr>
                          <m:e>
                            <m:d>
                              <m:dPr>
                                <m:ctrlPr>
                                  <a:rPr lang="en-US" sz="1300" b="0" i="1">
                                    <a:latin typeface="Cambria Math" panose="02040503050406030204" pitchFamily="18" charset="0"/>
                                  </a:rPr>
                                </m:ctrlPr>
                              </m:dPr>
                              <m:e>
                                <m:r>
                                  <a:rPr lang="en-US" sz="1300" b="0" i="1">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𝑍</m:t>
                                    </m:r>
                                  </m:e>
                                  <m:sub>
                                    <m:r>
                                      <a:rPr lang="en-US" sz="1300" b="0" i="1">
                                        <a:latin typeface="Cambria Math" panose="02040503050406030204" pitchFamily="18" charset="0"/>
                                      </a:rPr>
                                      <m:t>𝑖𝑗</m:t>
                                    </m:r>
                                  </m:sub>
                                </m:sSub>
                                <m:r>
                                  <a:rPr lang="en-US" sz="1300" b="0" i="1" smtClean="0">
                                    <a:latin typeface="Cambria Math" panose="02040503050406030204" pitchFamily="18" charset="0"/>
                                  </a:rPr>
                                  <m:t> </m:t>
                                </m:r>
                                <m:sSub>
                                  <m:sSubPr>
                                    <m:ctrlPr>
                                      <a:rPr lang="en-US" sz="1300" b="0" i="1">
                                        <a:latin typeface="Cambria Math" panose="02040503050406030204" pitchFamily="18" charset="0"/>
                                      </a:rPr>
                                    </m:ctrlPr>
                                  </m:sSubPr>
                                  <m:e>
                                    <m:r>
                                      <a:rPr lang="en-US" sz="1300" b="0" i="1">
                                        <a:latin typeface="Cambria Math" panose="02040503050406030204" pitchFamily="18" charset="0"/>
                                      </a:rPr>
                                      <m:t>𝑥</m:t>
                                    </m:r>
                                  </m:e>
                                  <m:sub>
                                    <m:r>
                                      <a:rPr lang="en-US" sz="1300" b="0" i="1">
                                        <a:latin typeface="Cambria Math" panose="02040503050406030204" pitchFamily="18" charset="0"/>
                                      </a:rPr>
                                      <m:t>𝑗</m:t>
                                    </m:r>
                                  </m:sub>
                                </m:sSub>
                                <m:r>
                                  <a:rPr lang="el-GR" sz="1300" b="0" i="1" smtClean="0">
                                    <a:latin typeface="Cambria Math" panose="02040503050406030204" pitchFamily="18" charset="0"/>
                                  </a:rPr>
                                  <m:t> </m:t>
                                </m:r>
                              </m:e>
                            </m:d>
                          </m:e>
                          <m:sub>
                            <m:r>
                              <a:rPr lang="en-US" sz="1300" b="0" i="1">
                                <a:latin typeface="Cambria Math" panose="02040503050406030204" pitchFamily="18" charset="0"/>
                              </a:rPr>
                              <m:t>h</m:t>
                            </m:r>
                          </m:sub>
                        </m:sSub>
                      </m:e>
                    </m:nary>
                  </m:oMath>
                </a14:m>
                <a:r>
                  <a:rPr lang="en-GB" sz="1300" dirty="0"/>
                  <a:t> , where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𝑁</m:t>
                        </m:r>
                      </m:e>
                      <m:sub>
                        <m:r>
                          <a:rPr lang="en-US" sz="1300" b="0" i="1">
                            <a:latin typeface="Cambria Math" panose="02040503050406030204" pitchFamily="18" charset="0"/>
                          </a:rPr>
                          <m:t>𝑖</m:t>
                        </m:r>
                      </m:sub>
                    </m:sSub>
                  </m:oMath>
                </a14:m>
                <a:r>
                  <a:rPr lang="en-GB" sz="1300" dirty="0"/>
                  <a:t> the neighbours (context) of word </a:t>
                </a:r>
                <a14:m>
                  <m:oMath xmlns:m="http://schemas.openxmlformats.org/officeDocument/2006/math">
                    <m:r>
                      <a:rPr lang="en-US" sz="1300" b="0" i="1">
                        <a:latin typeface="Cambria Math" panose="02040503050406030204" pitchFamily="18" charset="0"/>
                      </a:rPr>
                      <m:t>𝑖</m:t>
                    </m:r>
                  </m:oMath>
                </a14:m>
                <a:r>
                  <a:rPr lang="en-GB" sz="1300" dirty="0"/>
                  <a:t> </a:t>
                </a:r>
              </a:p>
              <a:p>
                <a:pPr lvl="2" fontAlgn="base">
                  <a:lnSpc>
                    <a:spcPct val="100000"/>
                  </a:lnSpc>
                </a:pPr>
                <a:r>
                  <a:rPr lang="en-US" sz="1300" dirty="0"/>
                  <a:t>Pure strategy </a:t>
                </a:r>
                <a14:m>
                  <m:oMath xmlns:m="http://schemas.openxmlformats.org/officeDocument/2006/math">
                    <m:r>
                      <a:rPr lang="en-US" sz="1300" b="0" i="1" smtClean="0">
                        <a:latin typeface="Cambria Math" panose="02040503050406030204" pitchFamily="18" charset="0"/>
                      </a:rPr>
                      <m:t>h</m:t>
                    </m:r>
                    <m:r>
                      <a:rPr lang="en-US" sz="1300" i="1">
                        <a:latin typeface="Cambria Math" panose="02040503050406030204" pitchFamily="18" charset="0"/>
                      </a:rPr>
                      <m:t> </m:t>
                    </m:r>
                    <m:r>
                      <a:rPr lang="en-US" sz="1300" b="0" i="1" smtClean="0">
                        <a:latin typeface="Cambria Math" panose="02040503050406030204" pitchFamily="18" charset="0"/>
                      </a:rPr>
                      <m:t> </m:t>
                    </m:r>
                  </m:oMath>
                </a14:m>
                <a:r>
                  <a:rPr lang="en-US" sz="1300" b="0" dirty="0"/>
                  <a:t>: </a:t>
                </a:r>
                <a14:m>
                  <m:oMath xmlns:m="http://schemas.openxmlformats.org/officeDocument/2006/math">
                    <m:sSup>
                      <m:sSupPr>
                        <m:ctrlPr>
                          <a:rPr lang="en-US" sz="1300" i="1">
                            <a:latin typeface="Cambria Math" panose="02040503050406030204" pitchFamily="18" charset="0"/>
                          </a:rPr>
                        </m:ctrlPr>
                      </m:sSupPr>
                      <m:e>
                        <m:r>
                          <a:rPr lang="en-US" sz="1300" i="1">
                            <a:latin typeface="Cambria Math" panose="02040503050406030204" pitchFamily="18" charset="0"/>
                          </a:rPr>
                          <m:t> </m:t>
                        </m:r>
                        <m:r>
                          <a:rPr lang="en-US" sz="1300" i="1">
                            <a:latin typeface="Cambria Math" panose="02040503050406030204" pitchFamily="18" charset="0"/>
                          </a:rPr>
                          <m:t>𝑒</m:t>
                        </m:r>
                      </m:e>
                      <m:sup>
                        <m:r>
                          <a:rPr lang="en-US" sz="1300" i="1">
                            <a:latin typeface="Cambria Math" panose="02040503050406030204" pitchFamily="18" charset="0"/>
                          </a:rPr>
                          <m:t>h</m:t>
                        </m:r>
                      </m:sup>
                    </m:sSup>
                  </m:oMath>
                </a14:m>
                <a:endParaRPr lang="en-US" sz="1300" b="0" dirty="0"/>
              </a:p>
              <a:p>
                <a:pPr lvl="2" fontAlgn="base">
                  <a:lnSpc>
                    <a:spcPct val="100000"/>
                  </a:lnSpc>
                </a:pPr>
                <a:r>
                  <a:rPr lang="en-GB" sz="1300" dirty="0"/>
                  <a:t>Similarity with word </a:t>
                </a:r>
                <a14:m>
                  <m:oMath xmlns:m="http://schemas.openxmlformats.org/officeDocument/2006/math">
                    <m:r>
                      <a:rPr lang="en-US" sz="1300" b="0" i="1">
                        <a:latin typeface="Cambria Math" panose="02040503050406030204" pitchFamily="18" charset="0"/>
                      </a:rPr>
                      <m:t>𝑗</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a:latin typeface="Cambria Math" panose="02040503050406030204" pitchFamily="18" charset="0"/>
                          </a:rPr>
                          <m:t>𝑤</m:t>
                        </m:r>
                      </m:e>
                      <m:sub>
                        <m:r>
                          <a:rPr lang="en-US" sz="1300" b="0" i="1">
                            <a:latin typeface="Cambria Math" panose="02040503050406030204" pitchFamily="18" charset="0"/>
                          </a:rPr>
                          <m:t>𝑖𝑗</m:t>
                        </m:r>
                      </m:sub>
                    </m:sSub>
                  </m:oMath>
                </a14:m>
                <a:endParaRPr lang="en-US" sz="1300" b="0" dirty="0"/>
              </a:p>
              <a:p>
                <a:pPr lvl="2" fontAlgn="base">
                  <a:lnSpc>
                    <a:spcPct val="100000"/>
                  </a:lnSpc>
                </a:pPr>
                <a:r>
                  <a:rPr lang="en-GB" sz="1300" dirty="0"/>
                  <a:t>Similarities among senses of </a:t>
                </a:r>
                <a14:m>
                  <m:oMath xmlns:m="http://schemas.openxmlformats.org/officeDocument/2006/math">
                    <m:r>
                      <a:rPr lang="en-US" sz="1300" b="0" i="1">
                        <a:latin typeface="Cambria Math" panose="02040503050406030204" pitchFamily="18" charset="0"/>
                      </a:rPr>
                      <m:t>𝑖</m:t>
                    </m:r>
                    <m:r>
                      <a:rPr lang="en-US" sz="1300" b="0" i="1">
                        <a:latin typeface="Cambria Math" panose="02040503050406030204" pitchFamily="18" charset="0"/>
                      </a:rPr>
                      <m:t>,</m:t>
                    </m:r>
                    <m:r>
                      <a:rPr lang="en-US" sz="1300" b="0" i="1">
                        <a:latin typeface="Cambria Math" panose="02040503050406030204" pitchFamily="18" charset="0"/>
                      </a:rPr>
                      <m:t>𝑗</m:t>
                    </m:r>
                    <m:r>
                      <a:rPr lang="en-US" sz="1300" b="0" i="1">
                        <a:latin typeface="Cambria Math" panose="02040503050406030204" pitchFamily="18" charset="0"/>
                      </a:rPr>
                      <m:t> </m:t>
                    </m:r>
                  </m:oMath>
                </a14:m>
                <a:r>
                  <a:rPr lang="en-GB" sz="1300" dirty="0"/>
                  <a:t>  : </a:t>
                </a:r>
                <a14:m>
                  <m:oMath xmlns:m="http://schemas.openxmlformats.org/officeDocument/2006/math">
                    <m:sSub>
                      <m:sSubPr>
                        <m:ctrlPr>
                          <a:rPr lang="en-US" sz="1300" b="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𝑍</m:t>
                        </m:r>
                      </m:e>
                      <m:sub>
                        <m:r>
                          <a:rPr lang="en-US" sz="1300" b="0" i="1">
                            <a:latin typeface="Cambria Math" panose="02040503050406030204" pitchFamily="18" charset="0"/>
                          </a:rPr>
                          <m:t>𝑖𝑗</m:t>
                        </m:r>
                      </m:sub>
                    </m:sSub>
                  </m:oMath>
                </a14:m>
                <a:r>
                  <a:rPr lang="en-GB" sz="1300" dirty="0"/>
                  <a:t> </a:t>
                </a:r>
              </a:p>
              <a:p>
                <a:pPr lvl="2" fontAlgn="base">
                  <a:lnSpc>
                    <a:spcPct val="100000"/>
                  </a:lnSpc>
                </a:pPr>
                <a:r>
                  <a:rPr lang="en-GB" sz="1300" dirty="0"/>
                  <a:t>Sense preference of word </a:t>
                </a:r>
                <a14:m>
                  <m:oMath xmlns:m="http://schemas.openxmlformats.org/officeDocument/2006/math">
                    <m:r>
                      <a:rPr lang="en-US" sz="1300" i="1">
                        <a:latin typeface="Cambria Math" panose="02040503050406030204" pitchFamily="18" charset="0"/>
                      </a:rPr>
                      <m:t>𝑗</m:t>
                    </m:r>
                  </m:oMath>
                </a14:m>
                <a:r>
                  <a:rPr lang="en-GB" sz="1300" dirty="0"/>
                  <a:t>  : </a:t>
                </a:r>
                <a14:m>
                  <m:oMath xmlns:m="http://schemas.openxmlformats.org/officeDocument/2006/math">
                    <m:sSub>
                      <m:sSubPr>
                        <m:ctrlPr>
                          <a:rPr lang="en-US" sz="1300" i="1">
                            <a:latin typeface="Cambria Math" panose="02040503050406030204" pitchFamily="18" charset="0"/>
                          </a:rPr>
                        </m:ctrlPr>
                      </m:sSubPr>
                      <m:e>
                        <m:r>
                          <a:rPr lang="en-US" sz="1300" b="0" i="1" smtClean="0">
                            <a:latin typeface="Cambria Math" panose="02040503050406030204" pitchFamily="18" charset="0"/>
                          </a:rPr>
                          <m:t> </m:t>
                        </m:r>
                        <m:r>
                          <a:rPr lang="en-US" sz="1300" b="0" i="1">
                            <a:latin typeface="Cambria Math" panose="02040503050406030204" pitchFamily="18" charset="0"/>
                          </a:rPr>
                          <m:t>𝑥</m:t>
                        </m:r>
                      </m:e>
                      <m:sub>
                        <m:r>
                          <a:rPr lang="en-US" sz="1300" i="1">
                            <a:latin typeface="Cambria Math" panose="02040503050406030204" pitchFamily="18" charset="0"/>
                          </a:rPr>
                          <m:t>𝑗</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𝑠</m:t>
                        </m:r>
                      </m:e>
                      <m:sub>
                        <m:r>
                          <a:rPr lang="en-US" sz="1300" b="0" i="1" smtClean="0">
                            <a:latin typeface="Cambria Math" panose="02040503050406030204" pitchFamily="18" charset="0"/>
                          </a:rPr>
                          <m:t>𝑗h</m:t>
                        </m:r>
                      </m:sub>
                    </m:sSub>
                    <m:r>
                      <a:rPr lang="en-US" sz="1300" b="0" i="1" smtClean="0">
                        <a:latin typeface="Cambria Math" panose="02040503050406030204" pitchFamily="18" charset="0"/>
                      </a:rPr>
                      <m:t> )</m:t>
                    </m:r>
                  </m:oMath>
                </a14:m>
                <a:endParaRPr lang="en-GB" sz="1300" dirty="0"/>
              </a:p>
              <a:p>
                <a:pPr marL="914400" lvl="2" indent="0" fontAlgn="base">
                  <a:lnSpc>
                    <a:spcPct val="100000"/>
                  </a:lnSpc>
                  <a:buNone/>
                </a:pPr>
                <a:endParaRPr lang="en-GB" sz="900" dirty="0"/>
              </a:p>
              <a:p>
                <a:pPr lvl="1" fontAlgn="base">
                  <a:lnSpc>
                    <a:spcPct val="100000"/>
                  </a:lnSpc>
                </a:pPr>
                <a:r>
                  <a:rPr lang="en-GB" sz="1400" dirty="0"/>
                  <a:t>Average </a:t>
                </a:r>
                <a:r>
                  <a:rPr lang="en-GB" sz="1400" b="1" dirty="0"/>
                  <a:t>payoff of </a:t>
                </a:r>
                <a:r>
                  <a:rPr lang="en-US" sz="1400" b="1" dirty="0"/>
                  <a:t>player</a:t>
                </a:r>
                <a:r>
                  <a:rPr lang="el-GR" sz="1400" b="1" dirty="0"/>
                  <a:t> </a:t>
                </a:r>
                <a:r>
                  <a:rPr lang="el-GR" sz="1400" dirty="0"/>
                  <a:t>(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panose="02040503050406030204" pitchFamily="18" charset="0"/>
                          </a:rPr>
                          <m:t>𝑢</m:t>
                        </m:r>
                      </m:e>
                      <m:sub>
                        <m:r>
                          <a:rPr lang="en-US" sz="1400" b="0" i="1">
                            <a:latin typeface="Cambria Math" panose="02040503050406030204" pitchFamily="18" charset="0"/>
                          </a:rPr>
                          <m:t>𝑖</m:t>
                        </m:r>
                      </m:sub>
                    </m:sSub>
                    <m:d>
                      <m:dPr>
                        <m:ctrlPr>
                          <a:rPr lang="en-US" sz="1400" i="1">
                            <a:latin typeface="Cambria Math" panose="02040503050406030204" pitchFamily="18" charset="0"/>
                          </a:rPr>
                        </m:ctrlPr>
                      </m:dPr>
                      <m:e>
                        <m:r>
                          <a:rPr lang="en-US" sz="1400" b="0" i="1">
                            <a:latin typeface="Cambria Math" panose="02040503050406030204" pitchFamily="18" charset="0"/>
                          </a:rPr>
                          <m:t>𝑥</m:t>
                        </m:r>
                      </m:e>
                    </m:d>
                  </m:oMath>
                </a14:m>
                <a:r>
                  <a:rPr lang="el-GR" sz="1400" dirty="0"/>
                  <a:t> ) </a:t>
                </a:r>
                <a:endParaRPr lang="en-GB" sz="1400" dirty="0"/>
              </a:p>
              <a:p>
                <a:pPr marL="914400" lvl="2" indent="0" fontAlgn="base">
                  <a:lnSpc>
                    <a:spcPct val="100000"/>
                  </a:lnSpc>
                  <a:buNone/>
                </a:pPr>
                <a:endParaRPr lang="en-GB" sz="900" dirty="0"/>
              </a:p>
              <a:p>
                <a:pPr lvl="1" fontAlgn="base">
                  <a:lnSpc>
                    <a:spcPct val="100000"/>
                  </a:lnSpc>
                </a:pPr>
                <a:r>
                  <a:rPr lang="en-GB" sz="1400" b="1" dirty="0"/>
                  <a:t>Replicator Dynamics Equation </a:t>
                </a:r>
              </a:p>
              <a:p>
                <a:pPr lvl="2" fontAlgn="base">
                  <a:lnSpc>
                    <a:spcPct val="100000"/>
                  </a:lnSpc>
                </a:pPr>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i="1">
                            <a:latin typeface="Cambria Math" panose="02040503050406030204" pitchFamily="18" charset="0"/>
                          </a:rPr>
                        </m:ctrlPr>
                      </m:dPr>
                      <m:e>
                        <m:r>
                          <a:rPr lang="en-US" sz="1400" b="0" i="1">
                            <a:latin typeface="Cambria Math" panose="02040503050406030204" pitchFamily="18" charset="0"/>
                          </a:rPr>
                          <m:t>𝑡</m:t>
                        </m:r>
                        <m:r>
                          <a:rPr lang="en-US" sz="1400" b="0" i="1">
                            <a:latin typeface="Cambria Math" panose="02040503050406030204" pitchFamily="18" charset="0"/>
                          </a:rPr>
                          <m:t>+1</m:t>
                        </m:r>
                      </m:e>
                    </m:d>
                    <m:r>
                      <a:rPr lang="en-US" sz="1400" i="1">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 </m:t>
                    </m:r>
                    <m:f>
                      <m:fPr>
                        <m:ctrlPr>
                          <a:rPr lang="en-US" sz="1400" b="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h</m:t>
                                </m:r>
                              </m:sup>
                            </m:sSup>
                            <m:r>
                              <a:rPr lang="el-GR" sz="1400" b="0" i="1" smtClean="0">
                                <a:latin typeface="Cambria Math" panose="02040503050406030204" pitchFamily="18" charset="0"/>
                              </a:rPr>
                              <m:t>,</m:t>
                            </m:r>
                            <m:r>
                              <a:rPr lang="en-US" sz="1400" b="0" i="1" smtClean="0">
                                <a:latin typeface="Cambria Math" panose="02040503050406030204" pitchFamily="18" charset="0"/>
                              </a:rPr>
                              <m:t>   </m:t>
                            </m:r>
                            <m:r>
                              <a:rPr lang="en-US" sz="1400" b="0" i="1" smtClean="0">
                                <a:latin typeface="Cambria Math" panose="02040503050406030204" pitchFamily="18" charset="0"/>
                              </a:rPr>
                              <m:t>𝑥</m:t>
                            </m:r>
                          </m:e>
                        </m:d>
                      </m:num>
                      <m:den>
                        <m:sSub>
                          <m:sSubPr>
                            <m:ctrlPr>
                              <a:rPr lang="en-US" sz="1400" b="0" i="1" smtClean="0">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den>
                    </m:f>
                  </m:oMath>
                </a14:m>
                <a:r>
                  <a:rPr lang="en-GB" sz="1400" dirty="0"/>
                  <a:t> , </a:t>
                </a:r>
                <a14:m>
                  <m:oMath xmlns:m="http://schemas.openxmlformats.org/officeDocument/2006/math">
                    <m:r>
                      <a:rPr lang="en-GB" sz="1400" i="1">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h</m:t>
                    </m:r>
                    <m:r>
                      <a:rPr lang="en-US" sz="1400" b="0" i="1">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oMath>
                </a14:m>
                <a:r>
                  <a:rPr lang="en-GB" sz="1400" dirty="0"/>
                  <a:t>  </a:t>
                </a: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h</m:t>
                            </m:r>
                          </m:sup>
                        </m:sSubSup>
                        <m:r>
                          <a:rPr lang="en-US" sz="1400" b="0" i="1" smtClean="0">
                            <a:latin typeface="Cambria Math" panose="02040503050406030204" pitchFamily="18" charset="0"/>
                          </a:rPr>
                          <m:t> : </m:t>
                        </m:r>
                        <m:r>
                          <a:rPr lang="en-US" sz="1400" i="1">
                            <a:latin typeface="Cambria Math" panose="02040503050406030204" pitchFamily="18" charset="0"/>
                          </a:rPr>
                          <m:t>𝑠</m:t>
                        </m:r>
                      </m:e>
                      <m:sub>
                        <m:r>
                          <a:rPr lang="en-US" sz="1400" i="1">
                            <a:latin typeface="Cambria Math" panose="02040503050406030204" pitchFamily="18" charset="0"/>
                          </a:rPr>
                          <m:t>𝑗h</m:t>
                        </m:r>
                      </m:sub>
                    </m:sSub>
                    <m:r>
                      <a:rPr lang="en-US" sz="1400" i="1">
                        <a:latin typeface="Cambria Math" panose="02040503050406030204" pitchFamily="18" charset="0"/>
                      </a:rPr>
                      <m:t> )</m:t>
                    </m:r>
                  </m:oMath>
                </a14:m>
                <a:endParaRPr lang="en-GB" sz="1400" dirty="0"/>
              </a:p>
              <a:p>
                <a:pPr lvl="2" fontAlgn="base">
                  <a:lnSpc>
                    <a:spcPct val="100000"/>
                  </a:lnSpc>
                </a:pPr>
                <a:r>
                  <a:rPr lang="en-GB" sz="1400" dirty="0"/>
                  <a:t>Player strategy update</a:t>
                </a:r>
              </a:p>
              <a:p>
                <a:pPr lvl="2" fontAlgn="base">
                  <a:lnSpc>
                    <a:spcPct val="100000"/>
                  </a:lnSpc>
                </a:pPr>
                <a:r>
                  <a:rPr lang="en-GB" sz="1400" dirty="0"/>
                  <a:t>Depends on performance → measured relatively to the average payoff</a:t>
                </a:r>
              </a:p>
            </p:txBody>
          </p:sp>
        </mc:Choice>
        <mc:Fallback>
          <p:sp>
            <p:nvSpPr>
              <p:cNvPr id="11" name="Content Placeholder 2">
                <a:extLst>
                  <a:ext uri="{FF2B5EF4-FFF2-40B4-BE49-F238E27FC236}">
                    <a16:creationId xmlns:a16="http://schemas.microsoft.com/office/drawing/2014/main" id="{7132AA70-431F-5643-93EC-1C9D3CD3A7CD}"/>
                  </a:ext>
                </a:extLst>
              </p:cNvPr>
              <p:cNvSpPr>
                <a:spLocks noGrp="1" noRot="1" noChangeAspect="1" noMove="1" noResize="1" noEditPoints="1" noAdjustHandles="1" noChangeArrowheads="1" noChangeShapeType="1" noTextEdit="1"/>
              </p:cNvSpPr>
              <p:nvPr>
                <p:ph idx="1"/>
              </p:nvPr>
            </p:nvSpPr>
            <p:spPr>
              <a:xfrm>
                <a:off x="4955614" y="1513002"/>
                <a:ext cx="6301514" cy="4930246"/>
              </a:xfrm>
              <a:blipFill>
                <a:blip r:embed="rId3"/>
                <a:stretch>
                  <a:fillRect l="-402"/>
                </a:stretch>
              </a:blipFill>
            </p:spPr>
            <p:txBody>
              <a:bodyPr/>
              <a:lstStyle/>
              <a:p>
                <a:r>
                  <a:rPr lang="en-GR">
                    <a:noFill/>
                  </a:rPr>
                  <a:t> </a:t>
                </a:r>
              </a:p>
            </p:txBody>
          </p:sp>
        </mc:Fallback>
      </mc:AlternateContent>
    </p:spTree>
    <p:extLst>
      <p:ext uri="{BB962C8B-B14F-4D97-AF65-F5344CB8AC3E}">
        <p14:creationId xmlns:p14="http://schemas.microsoft.com/office/powerpoint/2010/main" val="396782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System Dynamics &amp; Sense Classification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5">
              <a:lumMod val="75000"/>
              <a:alpha val="22000"/>
            </a:schemeClr>
          </a:solidFill>
          <a:ln>
            <a:noFill/>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4901782" y="1488316"/>
                <a:ext cx="6728618" cy="4666263"/>
              </a:xfrm>
            </p:spPr>
            <p:txBody>
              <a:bodyPr anchor="ctr">
                <a:noAutofit/>
              </a:bodyPr>
              <a:lstStyle/>
              <a:p>
                <a:pPr fontAlgn="base"/>
                <a:r>
                  <a:rPr lang="en-GB" sz="2000" dirty="0">
                    <a:solidFill>
                      <a:schemeClr val="tx1"/>
                    </a:solidFill>
                  </a:rPr>
                  <a:t>Classification</a:t>
                </a:r>
              </a:p>
              <a:p>
                <a:pPr lvl="1" fontAlgn="base"/>
                <a:r>
                  <a:rPr lang="en-GB" sz="1800" dirty="0">
                    <a:solidFill>
                      <a:schemeClr val="tx1"/>
                    </a:solidFill>
                  </a:rPr>
                  <a:t>Unique mixed strategy </a:t>
                </a:r>
                <a14:m>
                  <m:oMath xmlns:m="http://schemas.openxmlformats.org/officeDocument/2006/math">
                    <m:r>
                      <m:rPr>
                        <m:sty m:val="p"/>
                      </m:rPr>
                      <a:rPr lang="en-US" sz="1800" b="0" i="0" smtClean="0">
                        <a:solidFill>
                          <a:schemeClr val="tx1"/>
                        </a:solidFill>
                        <a:latin typeface="Cambria Math" panose="02040503050406030204" pitchFamily="18" charset="0"/>
                      </a:rPr>
                      <m:t>s</m:t>
                    </m:r>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𝑆</m:t>
                    </m:r>
                    <m:r>
                      <a:rPr lang="en-US" sz="1800" b="0" i="1">
                        <a:solidFill>
                          <a:schemeClr val="tx1"/>
                        </a:solidFill>
                        <a:latin typeface="Cambria Math" panose="02040503050406030204" pitchFamily="18" charset="0"/>
                      </a:rPr>
                      <m:t>→</m:t>
                    </m:r>
                  </m:oMath>
                </a14:m>
                <a:r>
                  <a:rPr lang="en-GB" sz="1800" i="1" dirty="0">
                    <a:solidFill>
                      <a:schemeClr val="tx1"/>
                    </a:solidFill>
                  </a:rPr>
                  <a:t> </a:t>
                </a:r>
                <a:r>
                  <a:rPr lang="en-GB" sz="1800" dirty="0">
                    <a:solidFill>
                      <a:schemeClr val="tx1"/>
                    </a:solidFill>
                  </a:rPr>
                  <a:t> each word </a:t>
                </a:r>
                <a14:m>
                  <m:oMath xmlns:m="http://schemas.openxmlformats.org/officeDocument/2006/math">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𝐼</m:t>
                    </m:r>
                  </m:oMath>
                </a14:m>
                <a:endParaRPr lang="en-GB" sz="1800" dirty="0">
                  <a:solidFill>
                    <a:schemeClr val="tx1"/>
                  </a:solidFill>
                </a:endParaRPr>
              </a:p>
              <a:p>
                <a:pPr lvl="1" fontAlgn="base"/>
                <a:endParaRPr lang="en-GB" sz="1600" dirty="0">
                  <a:solidFill>
                    <a:schemeClr val="tx1"/>
                  </a:solidFill>
                </a:endParaRPr>
              </a:p>
              <a:p>
                <a:pPr lvl="1" fontAlgn="base"/>
                <a:r>
                  <a:rPr lang="en-GB" sz="1800" dirty="0">
                    <a:solidFill>
                      <a:schemeClr val="tx1"/>
                    </a:solidFill>
                  </a:rPr>
                  <a:t>The strategy with the highest probability is chosen </a:t>
                </a:r>
              </a:p>
              <a:p>
                <a:pPr lvl="2" fontAlgn="base"/>
                <a14:m>
                  <m:oMath xmlns:m="http://schemas.openxmlformats.org/officeDocument/2006/math">
                    <m:sSub>
                      <m:sSubPr>
                        <m:ctrlPr>
                          <a:rPr lang="el-GR" sz="1600" b="0" i="1">
                            <a:solidFill>
                              <a:schemeClr val="tx1"/>
                            </a:solidFill>
                            <a:latin typeface="Cambria Math" panose="02040503050406030204" pitchFamily="18" charset="0"/>
                          </a:rPr>
                        </m:ctrlPr>
                      </m:sSubPr>
                      <m:e>
                        <m:r>
                          <a:rPr lang="el-GR" sz="1600" b="0" i="1">
                            <a:solidFill>
                              <a:schemeClr val="tx1"/>
                            </a:solidFill>
                            <a:latin typeface="Cambria Math" panose="02040503050406030204" pitchFamily="18" charset="0"/>
                          </a:rPr>
                          <m:t>𝜑</m:t>
                        </m:r>
                      </m:e>
                      <m:sub>
                        <m:r>
                          <a:rPr lang="en-US" sz="1600" b="0" i="1">
                            <a:solidFill>
                              <a:schemeClr val="tx1"/>
                            </a:solidFill>
                            <a:latin typeface="Cambria Math" panose="02040503050406030204" pitchFamily="18" charset="0"/>
                          </a:rPr>
                          <m:t>𝑖</m:t>
                        </m:r>
                      </m:sub>
                    </m:sSub>
                    <m:r>
                      <a:rPr lang="en-US" sz="1600" b="0" i="1">
                        <a:solidFill>
                          <a:schemeClr val="tx1"/>
                        </a:solidFill>
                        <a:latin typeface="Cambria Math" panose="02040503050406030204" pitchFamily="18" charset="0"/>
                      </a:rPr>
                      <m:t>=</m:t>
                    </m:r>
                    <m:r>
                      <a:rPr lang="en-US" sz="1600" b="0" i="1">
                        <a:solidFill>
                          <a:schemeClr val="tx1"/>
                        </a:solidFill>
                        <a:latin typeface="Cambria Math" panose="02040503050406030204" pitchFamily="18" charset="0"/>
                      </a:rPr>
                      <m:t>𝑎𝑟𝑔𝑚𝑎</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 ∈ [1,2, …,|</m:t>
                        </m:r>
                        <m:r>
                          <a:rPr lang="en-US" sz="1600" b="0" i="1" smtClean="0">
                            <a:solidFill>
                              <a:schemeClr val="tx1"/>
                            </a:solidFill>
                            <a:latin typeface="Cambria Math" panose="02040503050406030204" pitchFamily="18" charset="0"/>
                          </a:rPr>
                          <m:t>𝐶</m:t>
                        </m:r>
                        <m:r>
                          <a:rPr lang="en-US" sz="1600" b="0" i="1" smtClean="0">
                            <a:solidFill>
                              <a:schemeClr val="tx1"/>
                            </a:solidFill>
                            <a:latin typeface="Cambria Math" panose="02040503050406030204" pitchFamily="18" charset="0"/>
                          </a:rPr>
                          <m:t>|]</m:t>
                        </m:r>
                      </m:sub>
                    </m:sSub>
                    <m:r>
                      <a:rPr lang="el-GR"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𝑖h</m:t>
                        </m:r>
                      </m:sub>
                    </m:sSub>
                  </m:oMath>
                </a14:m>
                <a:r>
                  <a:rPr lang="en-US" sz="1600" dirty="0">
                    <a:solidFill>
                      <a:schemeClr val="tx1"/>
                    </a:solidFill>
                  </a:rPr>
                  <a:t> , where </a:t>
                </a:r>
                <a14:m>
                  <m:oMath xmlns:m="http://schemas.openxmlformats.org/officeDocument/2006/math">
                    <m:d>
                      <m:dPr>
                        <m:begChr m:val="|"/>
                        <m:endChr m:val="|"/>
                        <m:ctrlPr>
                          <a:rPr lang="en-US" sz="1600" b="0" i="1">
                            <a:solidFill>
                              <a:schemeClr val="tx1"/>
                            </a:solidFill>
                            <a:latin typeface="Cambria Math" panose="02040503050406030204" pitchFamily="18" charset="0"/>
                          </a:rPr>
                        </m:ctrlPr>
                      </m:dPr>
                      <m:e>
                        <m:r>
                          <a:rPr lang="en-US" sz="1600" b="0" i="1">
                            <a:solidFill>
                              <a:schemeClr val="tx1"/>
                            </a:solidFill>
                            <a:latin typeface="Cambria Math" panose="02040503050406030204" pitchFamily="18" charset="0"/>
                          </a:rPr>
                          <m:t>𝐶</m:t>
                        </m:r>
                      </m:e>
                    </m:d>
                  </m:oMath>
                </a14:m>
                <a:r>
                  <a:rPr lang="en-US" sz="1600" dirty="0">
                    <a:solidFill>
                      <a:schemeClr val="tx1"/>
                    </a:solidFill>
                  </a:rPr>
                  <a:t> the total number of senses</a:t>
                </a:r>
                <a:endParaRPr lang="en-GB" sz="1600" dirty="0">
                  <a:solidFill>
                    <a:schemeClr val="tx1"/>
                  </a:solidFill>
                </a:endParaRPr>
              </a:p>
              <a:p>
                <a:pPr lvl="2" fontAlgn="base"/>
                <a:r>
                  <a:rPr lang="en-GB" sz="1600" dirty="0">
                    <a:solidFill>
                      <a:schemeClr val="tx1"/>
                    </a:solidFill>
                  </a:rPr>
                  <a:t>Each word </a:t>
                </a:r>
                <a14:m>
                  <m:oMath xmlns:m="http://schemas.openxmlformats.org/officeDocument/2006/math">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𝐼</m:t>
                    </m:r>
                  </m:oMath>
                </a14:m>
                <a:r>
                  <a:rPr lang="en-GB" sz="1600" dirty="0">
                    <a:solidFill>
                      <a:schemeClr val="tx1"/>
                    </a:solidFill>
                  </a:rPr>
                  <a:t> is mapped to exactly one sense </a:t>
                </a:r>
                <a14:m>
                  <m:oMath xmlns:m="http://schemas.openxmlformats.org/officeDocument/2006/math">
                    <m:r>
                      <m:rPr>
                        <m:sty m:val="p"/>
                      </m:rPr>
                      <a:rPr lang="en-US" sz="1600">
                        <a:latin typeface="Cambria Math" panose="02040503050406030204" pitchFamily="18" charset="0"/>
                      </a:rPr>
                      <m:t>c</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𝐶</m:t>
                    </m:r>
                  </m:oMath>
                </a14:m>
                <a:endParaRPr lang="en-US" sz="1400" dirty="0">
                  <a:solidFill>
                    <a:schemeClr val="tx1"/>
                  </a:solidFill>
                </a:endParaRPr>
              </a:p>
              <a:p>
                <a:pPr lvl="2" fontAlgn="base"/>
                <a:endParaRPr lang="en-GB" sz="1600" dirty="0">
                  <a:solidFill>
                    <a:schemeClr val="tx1"/>
                  </a:solidFill>
                </a:endParaRPr>
              </a:p>
              <a:p>
                <a:pPr lvl="1" fontAlgn="base"/>
                <a:r>
                  <a:rPr lang="en-GB" sz="1800" dirty="0">
                    <a:solidFill>
                      <a:schemeClr val="tx1"/>
                    </a:solidFill>
                  </a:rPr>
                  <a:t>Word fails to be disambiguated</a:t>
                </a:r>
              </a:p>
              <a:p>
                <a:pPr lvl="2" fontAlgn="base"/>
                <a:r>
                  <a:rPr lang="en-GB" sz="1600" dirty="0">
                    <a:solidFill>
                      <a:schemeClr val="tx1"/>
                    </a:solidFill>
                  </a:rPr>
                  <a:t>Unable to update its strategy space</a:t>
                </a:r>
              </a:p>
              <a:p>
                <a:pPr lvl="2" fontAlgn="base"/>
                <a:r>
                  <a:rPr lang="en-GB" sz="1600" dirty="0">
                    <a:solidFill>
                      <a:schemeClr val="tx1"/>
                    </a:solidFill>
                  </a:rPr>
                  <a:t>Strategy space initialized with a uniform distribution </a:t>
                </a:r>
              </a:p>
              <a:p>
                <a:pPr lvl="3" fontAlgn="base"/>
                <a:r>
                  <a:rPr lang="en-GB" sz="1600" dirty="0">
                    <a:solidFill>
                      <a:schemeClr val="tx1"/>
                    </a:solidFill>
                  </a:rPr>
                  <a:t>Zero entry payoff ( no similar senses with co-players)</a:t>
                </a:r>
              </a:p>
              <a:p>
                <a:pPr lvl="3" fontAlgn="base"/>
                <a:r>
                  <a:rPr lang="en-GB" sz="1600" dirty="0">
                    <a:solidFill>
                      <a:schemeClr val="tx1"/>
                    </a:solidFill>
                  </a:rPr>
                  <a:t>Not connected with other nodes in the graph</a:t>
                </a: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4901782" y="1488316"/>
                <a:ext cx="6728618" cy="4666263"/>
              </a:xfrm>
              <a:blipFill>
                <a:blip r:embed="rId3"/>
                <a:stretch>
                  <a:fillRect l="-565"/>
                </a:stretch>
              </a:blipFill>
            </p:spPr>
            <p:txBody>
              <a:bodyPr/>
              <a:lstStyle/>
              <a:p>
                <a:r>
                  <a:rPr lang="en-GR">
                    <a:noFill/>
                  </a:rPr>
                  <a:t> </a:t>
                </a:r>
              </a:p>
            </p:txBody>
          </p:sp>
        </mc:Fallback>
      </mc:AlternateContent>
    </p:spTree>
    <p:extLst>
      <p:ext uri="{BB962C8B-B14F-4D97-AF65-F5344CB8AC3E}">
        <p14:creationId xmlns:p14="http://schemas.microsoft.com/office/powerpoint/2010/main" val="3823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1" name="Rectangle 2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7" y="917002"/>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System Dynamics &amp;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Sense Classification</a:t>
            </a:r>
            <a:endParaRPr lang="en-US" sz="4000" kern="1200" dirty="0">
              <a:solidFill>
                <a:srgbClr val="FFFFFF"/>
              </a:solidFill>
              <a:latin typeface="+mj-lt"/>
              <a:ea typeface="+mj-ea"/>
              <a:cs typeface="+mj-cs"/>
            </a:endParaRPr>
          </a:p>
        </p:txBody>
      </p:sp>
      <p:pic>
        <p:nvPicPr>
          <p:cNvPr id="3076" name="Picture 4" descr="page22image36076992">
            <a:extLst>
              <a:ext uri="{FF2B5EF4-FFF2-40B4-BE49-F238E27FC236}">
                <a16:creationId xmlns:a16="http://schemas.microsoft.com/office/drawing/2014/main" id="{06681976-B8E8-AD41-BFE7-1E7F0911A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0984" y="89508"/>
            <a:ext cx="5911718" cy="6356687"/>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Left Arrow 3">
            <a:hlinkClick r:id="rId4" action="ppaction://hlinksldjump"/>
            <a:extLst>
              <a:ext uri="{FF2B5EF4-FFF2-40B4-BE49-F238E27FC236}">
                <a16:creationId xmlns:a16="http://schemas.microsoft.com/office/drawing/2014/main" id="{AA413E7C-E7DB-4F4F-9030-FF87666B984C}"/>
              </a:ext>
            </a:extLst>
          </p:cNvPr>
          <p:cNvSpPr/>
          <p:nvPr/>
        </p:nvSpPr>
        <p:spPr>
          <a:xfrm>
            <a:off x="11684834" y="6383867"/>
            <a:ext cx="279640" cy="2616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solidFill>
                <a:schemeClr val="tx1"/>
              </a:solidFill>
            </a:endParaRPr>
          </a:p>
        </p:txBody>
      </p:sp>
      <p:sp>
        <p:nvSpPr>
          <p:cNvPr id="11" name="Rectangle 10">
            <a:extLst>
              <a:ext uri="{FF2B5EF4-FFF2-40B4-BE49-F238E27FC236}">
                <a16:creationId xmlns:a16="http://schemas.microsoft.com/office/drawing/2014/main" id="{C712F397-834B-D448-8147-C6721F2FA95F}"/>
              </a:ext>
            </a:extLst>
          </p:cNvPr>
          <p:cNvSpPr/>
          <p:nvPr/>
        </p:nvSpPr>
        <p:spPr>
          <a:xfrm>
            <a:off x="5959867" y="6547480"/>
            <a:ext cx="4373951" cy="261610"/>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4</a:t>
            </a:r>
            <a:r>
              <a:rPr lang="en-GB" sz="1100" dirty="0">
                <a:latin typeface="Arial" panose="020B0604020202020204" pitchFamily="34" charset="0"/>
                <a:cs typeface="Arial" panose="020B0604020202020204" pitchFamily="34" charset="0"/>
              </a:rPr>
              <a:t>. System dynamics for words “be”, “institution” and “bank”</a:t>
            </a:r>
          </a:p>
        </p:txBody>
      </p:sp>
    </p:spTree>
    <p:extLst>
      <p:ext uri="{BB962C8B-B14F-4D97-AF65-F5344CB8AC3E}">
        <p14:creationId xmlns:p14="http://schemas.microsoft.com/office/powerpoint/2010/main" val="375248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1233982" y="2379346"/>
                <a:ext cx="9724031" cy="3683358"/>
              </a:xfrm>
            </p:spPr>
            <p:txBody>
              <a:bodyPr anchor="ctr">
                <a:normAutofit lnSpcReduction="10000"/>
              </a:bodyPr>
              <a:lstStyle/>
              <a:p>
                <a:r>
                  <a:rPr lang="en-US" sz="2000" dirty="0">
                    <a:latin typeface="Arial" panose="020B0604020202020204" pitchFamily="34" charset="0"/>
                    <a:cs typeface="Arial" panose="020B0604020202020204" pitchFamily="34" charset="0"/>
                  </a:rPr>
                  <a:t>Two data sets to evaluate our algorithm in different scenarios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From each data set</a:t>
                </a:r>
              </a:p>
              <a:p>
                <a:pPr lvl="1"/>
                <a:r>
                  <a:rPr lang="en-US" sz="2000" dirty="0">
                    <a:latin typeface="Arial" panose="020B0604020202020204" pitchFamily="34" charset="0"/>
                    <a:cs typeface="Arial" panose="020B0604020202020204" pitchFamily="34" charset="0"/>
                  </a:rPr>
                  <a:t>50 different data sets</a:t>
                </a:r>
                <a:r>
                  <a:rPr lang="en-US" sz="2000" dirty="0">
                    <a:latin typeface="Arial" panose="020B0604020202020204" pitchFamily="34" charset="0"/>
                    <a:cs typeface="Arial" panose="020B0604020202020204" pitchFamily="34" charset="0"/>
                    <a:sym typeface="Wingdings" panose="05000000000000000000" pitchFamily="2" charset="2"/>
                  </a:rPr>
                  <a:t> to</a:t>
                </a:r>
                <a:r>
                  <a:rPr lang="en-US" sz="2000" dirty="0">
                    <a:latin typeface="Arial" panose="020B0604020202020204" pitchFamily="34" charset="0"/>
                    <a:cs typeface="Arial" panose="020B0604020202020204" pitchFamily="34" charset="0"/>
                  </a:rPr>
                  <a:t> simulate a situation in which the system must work on texts of different sizes and on different domains</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parameters that will be tuned</a:t>
                </a:r>
              </a:p>
              <a:p>
                <a:pPr lvl="1" fontAlgn="base"/>
                <a:r>
                  <a:rPr lang="en-US" sz="2000" dirty="0">
                    <a:latin typeface="Arial" panose="020B0604020202020204" pitchFamily="34" charset="0"/>
                    <a:cs typeface="Arial" panose="020B0604020202020204" pitchFamily="34" charset="0"/>
                  </a:rPr>
                  <a:t>Association, similarity and relatedness measures to weight the similarity among word and senses</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-gram graph to increase the weights of near words (proximity)</a:t>
                </a:r>
              </a:p>
              <a:p>
                <a:pPr lvl="1" fontAlgn="base"/>
                <a:r>
                  <a:rPr lang="en-US" sz="2000" dirty="0">
                    <a:latin typeface="Arial" panose="020B0604020202020204" pitchFamily="34" charset="0"/>
                    <a:cs typeface="Arial" panose="020B0604020202020204" pitchFamily="34" charset="0"/>
                  </a:rPr>
                  <a:t>The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of the geometric distribution used by their semi-supervised system </a:t>
                </a:r>
              </a:p>
              <a:p>
                <a:endParaRPr lang="el-GR" sz="20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391" t="-4467" r="-13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66C3B410-005A-0044-917D-43BBE8332A2A}"/>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9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87CAE-D271-481B-BF01-2C010B66DABF}"/>
                  </a:ext>
                </a:extLst>
              </p:cNvPr>
              <p:cNvSpPr>
                <a:spLocks noGrp="1"/>
              </p:cNvSpPr>
              <p:nvPr>
                <p:ph idx="1"/>
              </p:nvPr>
            </p:nvSpPr>
            <p:spPr>
              <a:xfrm>
                <a:off x="1233982" y="2379346"/>
                <a:ext cx="9724031" cy="3683358"/>
              </a:xfrm>
            </p:spPr>
            <p:txBody>
              <a:bodyPr anchor="ctr">
                <a:normAutofit fontScale="92500" lnSpcReduction="10000"/>
              </a:bodyPr>
              <a:lstStyle/>
              <a:p>
                <a:pPr marL="514350" indent="-514350">
                  <a:buFont typeface="+mj-lt"/>
                  <a:buAutoNum type="arabicPeriod"/>
                </a:pPr>
                <a:r>
                  <a:rPr lang="en-GB" sz="1900" dirty="0">
                    <a:latin typeface="Arial" panose="020B0604020202020204" pitchFamily="34" charset="0"/>
                    <a:cs typeface="Arial" panose="020B0604020202020204" pitchFamily="34" charset="0"/>
                  </a:rPr>
                  <a:t>Association, Semantic &amp; Relatedness Measures </a:t>
                </a:r>
              </a:p>
              <a:p>
                <a:pPr lvl="1"/>
                <a:r>
                  <a:rPr lang="en-US" sz="1900" dirty="0">
                    <a:latin typeface="Arial" panose="020B0604020202020204" pitchFamily="34" charset="0"/>
                    <a:cs typeface="Arial" panose="020B0604020202020204" pitchFamily="34" charset="0"/>
                  </a:rPr>
                  <a:t>The relatedness measures perform significantly better than the semantic similarity measures</a:t>
                </a:r>
              </a:p>
              <a:p>
                <a:pPr lvl="1"/>
                <a:r>
                  <a:rPr lang="en-US" sz="1900" dirty="0">
                    <a:latin typeface="Arial" panose="020B0604020202020204" pitchFamily="34" charset="0"/>
                    <a:cs typeface="Arial" panose="020B0604020202020204" pitchFamily="34" charset="0"/>
                  </a:rPr>
                  <a:t>Particularly suitable measures for the algorithm</a:t>
                </a:r>
              </a:p>
              <a:p>
                <a:pPr lvl="2"/>
                <a:r>
                  <a:rPr lang="en-US" sz="1700" dirty="0">
                    <a:latin typeface="Arial" panose="020B0604020202020204" pitchFamily="34" charset="0"/>
                    <a:cs typeface="Arial" panose="020B0604020202020204" pitchFamily="34" charset="0"/>
                  </a:rPr>
                  <a:t>Modified Dice coefficient ( </a:t>
                </a:r>
                <a:r>
                  <a:rPr lang="en-US" sz="1700" dirty="0" err="1">
                    <a:latin typeface="Arial" panose="020B0604020202020204" pitchFamily="34" charset="0"/>
                    <a:cs typeface="Arial" panose="020B0604020202020204" pitchFamily="34" charset="0"/>
                  </a:rPr>
                  <a:t>mdice</a:t>
                </a:r>
                <a:r>
                  <a:rPr lang="en-US" sz="1700" dirty="0">
                    <a:latin typeface="Arial" panose="020B0604020202020204" pitchFamily="34" charset="0"/>
                    <a:cs typeface="Arial" panose="020B0604020202020204" pitchFamily="34" charset="0"/>
                  </a:rPr>
                  <a:t> )</a:t>
                </a:r>
              </a:p>
              <a:p>
                <a:pPr lvl="2"/>
                <a:r>
                  <a:rPr lang="en-US" sz="1700" dirty="0">
                    <a:latin typeface="Arial" panose="020B0604020202020204" pitchFamily="34" charset="0"/>
                    <a:cs typeface="Arial" panose="020B0604020202020204" pitchFamily="34" charset="0"/>
                  </a:rPr>
                  <a:t>Term Frequency – Inverse Document Frequency ( </a:t>
                </a:r>
                <a:r>
                  <a:rPr lang="en-US" sz="1700" dirty="0" err="1">
                    <a:latin typeface="Arial" panose="020B0604020202020204" pitchFamily="34" charset="0"/>
                    <a:cs typeface="Arial" panose="020B0604020202020204" pitchFamily="34" charset="0"/>
                  </a:rPr>
                  <a:t>Tf-idf</a:t>
                </a:r>
                <a:r>
                  <a:rPr lang="en-US" sz="1700" dirty="0">
                    <a:latin typeface="Arial" panose="020B0604020202020204" pitchFamily="34" charset="0"/>
                    <a:cs typeface="Arial" panose="020B0604020202020204" pitchFamily="34" charset="0"/>
                  </a:rPr>
                  <a:t> )</a:t>
                </a:r>
              </a:p>
              <a:p>
                <a:pPr lvl="1">
                  <a:buFont typeface="Wingdings" panose="05000000000000000000" pitchFamily="2" charset="2"/>
                  <a:buChar char="Ø"/>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 gram Graph</a:t>
                </a:r>
              </a:p>
              <a:p>
                <a:pPr lvl="1"/>
                <a:r>
                  <a:rPr lang="en-US" sz="1900" dirty="0">
                    <a:latin typeface="Arial" panose="020B0604020202020204" pitchFamily="34" charset="0"/>
                    <a:cs typeface="Arial" panose="020B0604020202020204" pitchFamily="34" charset="0"/>
                  </a:rPr>
                  <a:t>Highest results on both data sets using </a:t>
                </a:r>
                <a14:m>
                  <m:oMath xmlns:m="http://schemas.openxmlformats.org/officeDocument/2006/math">
                    <m:r>
                      <a:rPr lang="en-US" sz="2000" i="1">
                        <a:latin typeface="Cambria Math" panose="02040503050406030204" pitchFamily="18" charset="0"/>
                        <a:cs typeface="Arial" panose="020B0604020202020204" pitchFamily="34" charset="0"/>
                      </a:rPr>
                      <m:t>𝑛</m:t>
                    </m:r>
                  </m:oMath>
                </a14:m>
                <a:r>
                  <a:rPr lang="en-US" sz="1900" dirty="0">
                    <a:latin typeface="Arial" panose="020B0604020202020204" pitchFamily="34" charset="0"/>
                    <a:cs typeface="Arial" panose="020B0604020202020204" pitchFamily="34" charset="0"/>
                  </a:rPr>
                  <a:t> = 5 ( </a:t>
                </a:r>
                <a14:m>
                  <m:oMath xmlns:m="http://schemas.openxmlformats.org/officeDocument/2006/math">
                    <m:r>
                      <a:rPr lang="en-US" sz="1900" b="0" i="1" smtClean="0">
                        <a:latin typeface="Cambria Math" panose="02040503050406030204" pitchFamily="18" charset="0"/>
                        <a:cs typeface="Arial" panose="020B0604020202020204" pitchFamily="34" charset="0"/>
                      </a:rPr>
                      <m:t>𝑛</m:t>
                    </m:r>
                    <m:r>
                      <a:rPr lang="en-US" sz="1900" b="0" i="1" smtClean="0">
                        <a:latin typeface="Cambria Math" panose="02040503050406030204" pitchFamily="18" charset="0"/>
                        <a:cs typeface="Arial" panose="020B0604020202020204" pitchFamily="34" charset="0"/>
                      </a:rPr>
                      <m:t> </m:t>
                    </m:r>
                  </m:oMath>
                </a14:m>
                <a:r>
                  <a:rPr lang="en-US" sz="1900" dirty="0">
                    <a:latin typeface="Arial" panose="020B0604020202020204" pitchFamily="34" charset="0"/>
                    <a:cs typeface="Arial" panose="020B0604020202020204" pitchFamily="34" charset="0"/>
                  </a:rPr>
                  <a:t>nearest </a:t>
                </a:r>
                <a:r>
                  <a:rPr lang="en-US" sz="1900" dirty="0" err="1">
                    <a:latin typeface="Arial" panose="020B0604020202020204" pitchFamily="34" charset="0"/>
                    <a:cs typeface="Arial" panose="020B0604020202020204" pitchFamily="34" charset="0"/>
                  </a:rPr>
                  <a:t>neighbours</a:t>
                </a:r>
                <a:r>
                  <a:rPr lang="en-US" sz="1900" dirty="0">
                    <a:latin typeface="Arial" panose="020B0604020202020204" pitchFamily="34" charset="0"/>
                    <a:cs typeface="Arial" panose="020B0604020202020204" pitchFamily="34" charset="0"/>
                  </a:rPr>
                  <a:t>)</a:t>
                </a:r>
              </a:p>
              <a:p>
                <a:pPr lvl="1"/>
                <a:endParaRPr lang="en-US" sz="1900" dirty="0">
                  <a:latin typeface="Arial" panose="020B0604020202020204" pitchFamily="34" charset="0"/>
                  <a:cs typeface="Arial" panose="020B0604020202020204" pitchFamily="34" charset="0"/>
                </a:endParaRPr>
              </a:p>
              <a:p>
                <a:pPr marL="514350" indent="-514350">
                  <a:buFont typeface="+mj-lt"/>
                  <a:buAutoNum type="arabicPeriod"/>
                </a:pPr>
                <a:r>
                  <a:rPr lang="en-US" sz="1900" dirty="0">
                    <a:latin typeface="Arial" panose="020B0604020202020204" pitchFamily="34" charset="0"/>
                    <a:cs typeface="Arial" panose="020B0604020202020204" pitchFamily="34" charset="0"/>
                  </a:rPr>
                  <a:t>Geometric Distribution:</a:t>
                </a:r>
              </a:p>
              <a:p>
                <a:pPr lvl="1"/>
                <a:r>
                  <a:rPr lang="en-US" sz="1900" dirty="0">
                    <a:latin typeface="Arial" panose="020B0604020202020204" pitchFamily="34" charset="0"/>
                    <a:cs typeface="Arial" panose="020B0604020202020204" pitchFamily="34" charset="0"/>
                  </a:rPr>
                  <a:t>Best results obtained with </a:t>
                </a:r>
                <a14:m>
                  <m:oMath xmlns:m="http://schemas.openxmlformats.org/officeDocument/2006/math">
                    <m:r>
                      <a:rPr lang="en-US" sz="1900" b="0" i="1" smtClean="0">
                        <a:latin typeface="Cambria Math" panose="02040503050406030204" pitchFamily="18" charset="0"/>
                        <a:cs typeface="Arial" panose="020B0604020202020204" pitchFamily="34" charset="0"/>
                      </a:rPr>
                      <m:t>𝑝</m:t>
                    </m:r>
                    <m:r>
                      <a:rPr lang="en-US" sz="1900" b="0" i="1" smtClean="0">
                        <a:latin typeface="Cambria Math" panose="02040503050406030204" pitchFamily="18" charset="0"/>
                        <a:cs typeface="Arial" panose="020B0604020202020204" pitchFamily="34" charset="0"/>
                      </a:rPr>
                      <m:t>=0.4</m:t>
                    </m:r>
                  </m:oMath>
                </a14:m>
                <a:r>
                  <a:rPr lang="en-US" sz="1900" dirty="0">
                    <a:latin typeface="Arial" panose="020B0604020202020204" pitchFamily="34" charset="0"/>
                    <a:cs typeface="Arial" panose="020B0604020202020204" pitchFamily="34" charset="0"/>
                  </a:rPr>
                  <a:t> </a:t>
                </a:r>
              </a:p>
            </p:txBody>
          </p:sp>
        </mc:Choice>
        <mc:Fallback>
          <p:sp>
            <p:nvSpPr>
              <p:cNvPr id="3" name="Content Placeholder 2">
                <a:extLst>
                  <a:ext uri="{FF2B5EF4-FFF2-40B4-BE49-F238E27FC236}">
                    <a16:creationId xmlns:a16="http://schemas.microsoft.com/office/drawing/2014/main" id="{D9E87CAE-D271-481B-BF01-2C010B66DABF}"/>
                  </a:ext>
                </a:extLst>
              </p:cNvPr>
              <p:cNvSpPr>
                <a:spLocks noGrp="1" noRot="1" noChangeAspect="1" noMove="1" noResize="1" noEditPoints="1" noAdjustHandles="1" noChangeArrowheads="1" noChangeShapeType="1" noTextEdit="1"/>
              </p:cNvSpPr>
              <p:nvPr>
                <p:ph idx="1"/>
              </p:nvPr>
            </p:nvSpPr>
            <p:spPr>
              <a:xfrm>
                <a:off x="1233982" y="2379346"/>
                <a:ext cx="9724031" cy="3683358"/>
              </a:xfrm>
              <a:blipFill>
                <a:blip r:embed="rId3"/>
                <a:stretch>
                  <a:fillRect l="-260"/>
                </a:stretch>
              </a:blipFill>
            </p:spPr>
            <p:txBody>
              <a:bodyPr/>
              <a:lstStyle/>
              <a:p>
                <a:r>
                  <a:rPr lang="en-GR">
                    <a:noFill/>
                  </a:rPr>
                  <a:t> </a:t>
                </a:r>
              </a:p>
            </p:txBody>
          </p:sp>
        </mc:Fallback>
      </mc:AlternateContent>
      <p:sp>
        <p:nvSpPr>
          <p:cNvPr id="9" name="Title 1">
            <a:extLst>
              <a:ext uri="{FF2B5EF4-FFF2-40B4-BE49-F238E27FC236}">
                <a16:creationId xmlns:a16="http://schemas.microsoft.com/office/drawing/2014/main" id="{DC03103E-1BFF-374B-A847-D1BC7E22CA9D}"/>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Parameter Tuning</a:t>
            </a:r>
            <a:r>
              <a:rPr lang="el-GR" sz="4000" dirty="0">
                <a:solidFill>
                  <a:srgbClr val="FFFFFF"/>
                </a:solidFill>
                <a:latin typeface="Arial" panose="020B0604020202020204" pitchFamily="34" charset="0"/>
                <a:cs typeface="Arial" panose="020B0604020202020204" pitchFamily="34" charset="0"/>
              </a:rPr>
              <a:t> - </a:t>
            </a:r>
            <a:r>
              <a:rPr lang="en-US" sz="4000" dirty="0">
                <a:solidFill>
                  <a:srgbClr val="FFFFFF"/>
                </a:solidFill>
                <a:latin typeface="Arial" panose="020B0604020202020204" pitchFamily="34" charset="0"/>
                <a:cs typeface="Arial" panose="020B0604020202020204" pitchFamily="34" charset="0"/>
              </a:rPr>
              <a:t>Results</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73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Workflow">
            <a:extLst>
              <a:ext uri="{FF2B5EF4-FFF2-40B4-BE49-F238E27FC236}">
                <a16:creationId xmlns:a16="http://schemas.microsoft.com/office/drawing/2014/main" id="{E7C7D915-A3C6-4989-BCD2-6AE9C07B8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983" y="1490916"/>
            <a:ext cx="3876165" cy="3876165"/>
          </a:xfrm>
          <a:prstGeom prst="rect">
            <a:avLst/>
          </a:prstGeom>
        </p:spPr>
      </p:pic>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3F46636-EB75-B145-9016-5CA6C70978A5}"/>
                  </a:ext>
                </a:extLst>
              </p:cNvPr>
              <p:cNvSpPr>
                <a:spLocks noGrp="1"/>
              </p:cNvSpPr>
              <p:nvPr>
                <p:ph idx="1"/>
              </p:nvPr>
            </p:nvSpPr>
            <p:spPr>
              <a:xfrm>
                <a:off x="4522432" y="1311664"/>
                <a:ext cx="7450283" cy="4448306"/>
              </a:xfrm>
            </p:spPr>
            <p:txBody>
              <a:bodyPr anchor="t">
                <a:noAutofit/>
              </a:bodyPr>
              <a:lstStyle/>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Results are provided as </a:t>
                </a:r>
                <a:r>
                  <a:rPr lang="en-GB" sz="1500" dirty="0"/>
                  <a:t>balanced F-score (</a:t>
                </a: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 </m:t>
                        </m:r>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sym typeface="Wingdings" panose="05000000000000000000" pitchFamily="2" charset="2"/>
                  </a:rPr>
                  <a:t> ) measure </a:t>
                </a:r>
                <a:endParaRPr lang="en-US" sz="15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sSub>
                      <m:sSubPr>
                        <m:ctrlPr>
                          <a:rPr lang="en-US" sz="1500" i="1">
                            <a:latin typeface="Cambria Math" panose="02040503050406030204" pitchFamily="18" charset="0"/>
                            <a:cs typeface="Arial" panose="020B0604020202020204" pitchFamily="34" charset="0"/>
                          </a:rPr>
                        </m:ctrlPr>
                      </m:sSubPr>
                      <m:e>
                        <m:r>
                          <a:rPr lang="en-US" sz="1500" i="1">
                            <a:latin typeface="Cambria Math" panose="02040503050406030204" pitchFamily="18" charset="0"/>
                            <a:cs typeface="Arial" panose="020B0604020202020204" pitchFamily="34" charset="0"/>
                          </a:rPr>
                          <m:t>𝐹</m:t>
                        </m:r>
                      </m:e>
                      <m:sub>
                        <m:r>
                          <a:rPr lang="en-US" sz="1500" i="1">
                            <a:latin typeface="Cambria Math" panose="02040503050406030204" pitchFamily="18" charset="0"/>
                            <a:cs typeface="Arial" panose="020B0604020202020204" pitchFamily="34" charset="0"/>
                          </a:rPr>
                          <m:t>1</m:t>
                        </m:r>
                      </m:sub>
                    </m:sSub>
                  </m:oMath>
                </a14:m>
                <a:r>
                  <a:rPr lang="en-US" sz="1500" dirty="0">
                    <a:latin typeface="Arial" panose="020B0604020202020204" pitchFamily="34" charset="0"/>
                    <a:cs typeface="Arial" panose="020B0604020202020204" pitchFamily="34" charset="0"/>
                  </a:rPr>
                  <a:t>: determines the weighted harmonic mean of precision and recall</a:t>
                </a:r>
              </a:p>
              <a:p>
                <a:pPr lvl="1">
                  <a:lnSpc>
                    <a:spcPct val="100000"/>
                  </a:lnSpc>
                </a:pPr>
                <a14:m>
                  <m:oMath xmlns:m="http://schemas.openxmlformats.org/officeDocument/2006/math">
                    <m:sSub>
                      <m:sSubPr>
                        <m:ctrlPr>
                          <a:rPr lang="en-US" sz="1500" b="0" i="1">
                            <a:latin typeface="Cambria Math" panose="02040503050406030204" pitchFamily="18" charset="0"/>
                            <a:cs typeface="Arial" panose="020B0604020202020204" pitchFamily="34" charset="0"/>
                          </a:rPr>
                        </m:ctrlPr>
                      </m:sSubPr>
                      <m:e>
                        <m:r>
                          <a:rPr lang="en-US" sz="1500" b="0" i="1">
                            <a:latin typeface="Cambria Math" panose="02040503050406030204" pitchFamily="18" charset="0"/>
                            <a:cs typeface="Arial" panose="020B0604020202020204" pitchFamily="34" charset="0"/>
                          </a:rPr>
                          <m:t>𝐹</m:t>
                        </m:r>
                      </m:e>
                      <m:sub>
                        <m:r>
                          <a:rPr lang="en-US" sz="1500" b="0" i="1">
                            <a:latin typeface="Cambria Math" panose="02040503050406030204" pitchFamily="18" charset="0"/>
                            <a:cs typeface="Arial" panose="020B0604020202020204" pitchFamily="34" charset="0"/>
                          </a:rPr>
                          <m:t>1</m:t>
                        </m:r>
                      </m:sub>
                    </m:sSub>
                    <m:r>
                      <a:rPr lang="en-US" sz="1500" b="0" i="1">
                        <a:latin typeface="Cambria Math" panose="02040503050406030204" pitchFamily="18" charset="0"/>
                        <a:cs typeface="Arial" panose="020B0604020202020204" pitchFamily="34" charset="0"/>
                      </a:rPr>
                      <m:t>=2 ∙ </m:t>
                    </m:r>
                    <m:f>
                      <m:fPr>
                        <m:ctrlPr>
                          <a:rPr lang="en-US" sz="1500" b="0" i="1">
                            <a:latin typeface="Cambria Math" panose="02040503050406030204" pitchFamily="18" charset="0"/>
                            <a:cs typeface="Arial" panose="020B0604020202020204" pitchFamily="34" charset="0"/>
                          </a:rPr>
                        </m:ctrlPr>
                      </m:fPr>
                      <m:num>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ea typeface="Cambria Math" panose="02040503050406030204" pitchFamily="18" charset="0"/>
                            <a:cs typeface="Arial" panose="020B0604020202020204" pitchFamily="34" charset="0"/>
                          </a:rPr>
                          <m:t>𝑟𝑒𝑐𝑎𝑙𝑙</m:t>
                        </m:r>
                      </m:num>
                      <m:den>
                        <m:r>
                          <a:rPr lang="en-US" sz="1500" b="0" i="1">
                            <a:latin typeface="Cambria Math" panose="02040503050406030204" pitchFamily="18" charset="0"/>
                            <a:cs typeface="Arial" panose="020B0604020202020204" pitchFamily="34" charset="0"/>
                          </a:rPr>
                          <m:t>𝑝𝑟𝑒𝑐𝑖𝑠𝑖𝑜𝑛</m:t>
                        </m:r>
                        <m:r>
                          <a:rPr lang="en-US" sz="1500" b="0" i="1">
                            <a:latin typeface="Cambria Math" panose="02040503050406030204" pitchFamily="18" charset="0"/>
                            <a:cs typeface="Arial" panose="020B0604020202020204" pitchFamily="34" charset="0"/>
                          </a:rPr>
                          <m:t> + </m:t>
                        </m:r>
                        <m:r>
                          <a:rPr lang="en-US" sz="1500" b="0" i="1">
                            <a:latin typeface="Cambria Math" panose="02040503050406030204" pitchFamily="18" charset="0"/>
                            <a:cs typeface="Arial" panose="020B0604020202020204" pitchFamily="34" charset="0"/>
                          </a:rPr>
                          <m:t>𝑟𝑒𝑐𝑎𝑙𝑙</m:t>
                        </m:r>
                      </m:den>
                    </m:f>
                    <m:r>
                      <a:rPr lang="en-US" sz="1500" b="0" i="1">
                        <a:latin typeface="Cambria Math" panose="02040503050406030204" pitchFamily="18" charset="0"/>
                        <a:cs typeface="Arial" panose="020B0604020202020204" pitchFamily="34" charset="0"/>
                      </a:rPr>
                      <m:t> </m:t>
                    </m:r>
                    <m:r>
                      <a:rPr lang="en-US" sz="1500" b="0" i="1">
                        <a:latin typeface="Cambria Math" panose="02040503050406030204" pitchFamily="18" charset="0"/>
                        <a:ea typeface="Cambria Math" panose="02040503050406030204" pitchFamily="18" charset="0"/>
                        <a:cs typeface="Arial" panose="020B0604020202020204" pitchFamily="34" charset="0"/>
                      </a:rPr>
                      <m:t>× 100 </m:t>
                    </m:r>
                  </m:oMath>
                </a14:m>
                <a:r>
                  <a:rPr lang="en-US" sz="1500" dirty="0">
                    <a:latin typeface="Arial" panose="020B0604020202020204" pitchFamily="34" charset="0"/>
                    <a:cs typeface="Arial" panose="020B0604020202020204" pitchFamily="34" charset="0"/>
                  </a:rPr>
                  <a:t>  ( % )  </a:t>
                </a:r>
              </a:p>
              <a:p>
                <a:pPr marL="457200" lvl="1" indent="0">
                  <a:lnSpc>
                    <a:spcPct val="100000"/>
                  </a:lnSpc>
                  <a:buNone/>
                </a:pPr>
                <a:endParaRPr lang="en-US" sz="800" dirty="0">
                  <a:latin typeface="Arial" panose="020B0604020202020204" pitchFamily="34" charset="0"/>
                  <a:cs typeface="Arial" panose="020B0604020202020204" pitchFamily="34" charset="0"/>
                </a:endParaRPr>
              </a:p>
              <a:p>
                <a:pPr>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Evaluation based on</a:t>
                </a:r>
              </a:p>
              <a:p>
                <a:pPr lvl="1">
                  <a:lnSpc>
                    <a:spcPct val="100000"/>
                  </a:lnSpc>
                </a:pPr>
                <a:r>
                  <a:rPr lang="en-US" sz="1500" dirty="0">
                    <a:latin typeface="Arial" panose="020B0604020202020204" pitchFamily="34" charset="0"/>
                    <a:cs typeface="Arial" panose="020B0604020202020204" pitchFamily="34" charset="0"/>
                    <a:sym typeface="Wingdings" panose="05000000000000000000" pitchFamily="2" charset="2"/>
                  </a:rPr>
                  <a:t>Experiments with WordNet as Knowledge base</a:t>
                </a:r>
              </a:p>
              <a:p>
                <a:pPr lvl="2">
                  <a:lnSpc>
                    <a:spcPct val="100000"/>
                  </a:lnSpc>
                </a:pPr>
                <a:r>
                  <a:rPr lang="en-US" sz="1500" dirty="0">
                    <a:latin typeface="Arial" panose="020B0604020202020204" pitchFamily="34" charset="0"/>
                    <a:cs typeface="Arial" panose="020B0604020202020204" pitchFamily="34" charset="0"/>
                  </a:rPr>
                  <a:t>The best performance on nouns on all the data sets</a:t>
                </a:r>
              </a:p>
              <a:p>
                <a:pPr lvl="2">
                  <a:lnSpc>
                    <a:spcPct val="100000"/>
                  </a:lnSpc>
                </a:pPr>
                <a:r>
                  <a:rPr lang="en-US" sz="1500" dirty="0">
                    <a:latin typeface="Arial" panose="020B0604020202020204" pitchFamily="34" charset="0"/>
                    <a:cs typeface="Arial" panose="020B0604020202020204" pitchFamily="34" charset="0"/>
                  </a:rPr>
                  <a:t>Low results on verbs on all data sets</a:t>
                </a:r>
              </a:p>
              <a:p>
                <a:pPr lvl="2">
                  <a:lnSpc>
                    <a:spcPct val="100000"/>
                  </a:lnSpc>
                </a:pPr>
                <a:r>
                  <a:rPr lang="en-US" sz="1500" dirty="0">
                    <a:latin typeface="Arial" panose="020B0604020202020204" pitchFamily="34" charset="0"/>
                    <a:cs typeface="Arial" panose="020B0604020202020204" pitchFamily="34" charset="0"/>
                  </a:rPr>
                  <a:t>The use of prior knowledge is beneficial in general domain data sets</a:t>
                </a:r>
              </a:p>
              <a:p>
                <a:pPr marL="914400" lvl="2" indent="0">
                  <a:lnSpc>
                    <a:spcPct val="100000"/>
                  </a:lnSpc>
                  <a:buNone/>
                </a:pPr>
                <a:endParaRPr lang="en-US" sz="800" dirty="0">
                  <a:latin typeface="Arial" panose="020B0604020202020204" pitchFamily="34" charset="0"/>
                  <a:cs typeface="Arial" panose="020B0604020202020204" pitchFamily="34" charset="0"/>
                </a:endParaRPr>
              </a:p>
              <a:p>
                <a:pPr lvl="1">
                  <a:lnSpc>
                    <a:spcPct val="100000"/>
                  </a:lnSpc>
                </a:pPr>
                <a:r>
                  <a:rPr lang="en-US" sz="1500" dirty="0">
                    <a:latin typeface="Arial" panose="020B0604020202020204" pitchFamily="34" charset="0"/>
                    <a:cs typeface="Arial" panose="020B0604020202020204" pitchFamily="34" charset="0"/>
                  </a:rPr>
                  <a:t>Experiments with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as Knowledge base </a:t>
                </a:r>
              </a:p>
              <a:p>
                <a:pPr lvl="2">
                  <a:lnSpc>
                    <a:spcPct val="100000"/>
                  </a:lnSpc>
                </a:pPr>
                <a:r>
                  <a:rPr lang="en-US" sz="1500" dirty="0">
                    <a:latin typeface="Arial" panose="020B0604020202020204" pitchFamily="34" charset="0"/>
                    <a:cs typeface="Arial" panose="020B0604020202020204" pitchFamily="34" charset="0"/>
                  </a:rPr>
                  <a:t>We used </a:t>
                </a:r>
                <a:r>
                  <a:rPr lang="en-US" sz="1500" dirty="0" err="1">
                    <a:latin typeface="Arial" panose="020B0604020202020204" pitchFamily="34" charset="0"/>
                    <a:cs typeface="Arial" panose="020B0604020202020204" pitchFamily="34" charset="0"/>
                  </a:rPr>
                  <a:t>BabelNet</a:t>
                </a:r>
                <a:r>
                  <a:rPr lang="en-US" sz="1500" dirty="0">
                    <a:latin typeface="Arial" panose="020B0604020202020204" pitchFamily="34" charset="0"/>
                    <a:cs typeface="Arial" panose="020B0604020202020204" pitchFamily="34" charset="0"/>
                  </a:rPr>
                  <a:t> to collect the sense inventories of each word to be disambiguated and NASARI to obtain the semantic representation of each sense</a:t>
                </a:r>
              </a:p>
              <a:p>
                <a:pPr lvl="2">
                  <a:lnSpc>
                    <a:spcPct val="100000"/>
                  </a:lnSpc>
                </a:pPr>
                <a:r>
                  <a:rPr lang="en-US" sz="1500" dirty="0">
                    <a:latin typeface="Arial" panose="020B0604020202020204" pitchFamily="34" charset="0"/>
                    <a:cs typeface="Arial" panose="020B0604020202020204" pitchFamily="34" charset="0"/>
                  </a:rPr>
                  <a:t>This data set contains highly ambiguous mentions</a:t>
                </a:r>
                <a:endParaRPr lang="en-US" sz="1500" dirty="0">
                  <a:latin typeface="Arial" panose="020B0604020202020204" pitchFamily="34" charset="0"/>
                  <a:cs typeface="Arial" panose="020B0604020202020204" pitchFamily="34" charset="0"/>
                  <a:sym typeface="Wingdings" panose="05000000000000000000" pitchFamily="2" charset="2"/>
                </a:endParaRPr>
              </a:p>
            </p:txBody>
          </p:sp>
        </mc:Choice>
        <mc:Fallback>
          <p:sp>
            <p:nvSpPr>
              <p:cNvPr id="9" name="Content Placeholder 2">
                <a:extLst>
                  <a:ext uri="{FF2B5EF4-FFF2-40B4-BE49-F238E27FC236}">
                    <a16:creationId xmlns:a16="http://schemas.microsoft.com/office/drawing/2014/main" id="{B3F46636-EB75-B145-9016-5CA6C70978A5}"/>
                  </a:ext>
                </a:extLst>
              </p:cNvPr>
              <p:cNvSpPr>
                <a:spLocks noGrp="1" noRot="1" noChangeAspect="1" noMove="1" noResize="1" noEditPoints="1" noAdjustHandles="1" noChangeArrowheads="1" noChangeShapeType="1" noTextEdit="1"/>
              </p:cNvSpPr>
              <p:nvPr>
                <p:ph idx="1"/>
              </p:nvPr>
            </p:nvSpPr>
            <p:spPr>
              <a:xfrm>
                <a:off x="4522432" y="1311664"/>
                <a:ext cx="7450283" cy="4448306"/>
              </a:xfrm>
              <a:blipFill>
                <a:blip r:embed="rId5"/>
                <a:stretch>
                  <a:fillRect l="-341" t="-285"/>
                </a:stretch>
              </a:blipFill>
            </p:spPr>
            <p:txBody>
              <a:bodyPr/>
              <a:lstStyle/>
              <a:p>
                <a:r>
                  <a:rPr lang="en-GR">
                    <a:noFill/>
                  </a:rPr>
                  <a:t> </a:t>
                </a:r>
              </a:p>
            </p:txBody>
          </p:sp>
        </mc:Fallback>
      </mc:AlternateContent>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86B06DF3-5C48-E245-83A5-98C8953FB318}"/>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Evaluation set-up</a:t>
            </a:r>
          </a:p>
        </p:txBody>
      </p:sp>
    </p:spTree>
    <p:extLst>
      <p:ext uri="{BB962C8B-B14F-4D97-AF65-F5344CB8AC3E}">
        <p14:creationId xmlns:p14="http://schemas.microsoft.com/office/powerpoint/2010/main" val="7287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33183" y="2970752"/>
            <a:ext cx="3494362" cy="916487"/>
          </a:xfrm>
        </p:spPr>
        <p:txBody>
          <a:bodyPr>
            <a:normAutofit/>
          </a:bodyPr>
          <a:lstStyle/>
          <a:p>
            <a:pPr algn="r"/>
            <a:r>
              <a:rPr lang="en-US" dirty="0">
                <a:solidFill>
                  <a:srgbClr val="021D9A"/>
                </a:solidFill>
                <a:latin typeface="Arial" panose="020B0604020202020204" pitchFamily="34" charset="0"/>
                <a:cs typeface="Arial" panose="020B0604020202020204" pitchFamily="34" charset="0"/>
              </a:rPr>
              <a:t>Introduction</a:t>
            </a:r>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8CA27D-F4AE-7C4C-B5D7-A6DA65E97C76}"/>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E2974946-24F5-3949-B9B7-D55FAEA6BB5B}"/>
              </a:ext>
            </a:extLst>
          </p:cNvPr>
          <p:cNvSpPr>
            <a:spLocks noGrp="1"/>
          </p:cNvSpPr>
          <p:nvPr>
            <p:ph idx="1"/>
          </p:nvPr>
        </p:nvSpPr>
        <p:spPr>
          <a:xfrm>
            <a:off x="4555358" y="1763783"/>
            <a:ext cx="6988081" cy="3330428"/>
          </a:xfrm>
        </p:spPr>
        <p:txBody>
          <a:bodyPr>
            <a:normAutofit fontScale="92500" lnSpcReduction="20000"/>
          </a:bodyPr>
          <a:lstStyle/>
          <a:p>
            <a:pPr>
              <a:lnSpc>
                <a:spcPct val="110000"/>
              </a:lnSpc>
            </a:pPr>
            <a:r>
              <a:rPr lang="en-GB" sz="2000" b="1" dirty="0">
                <a:latin typeface="Arial" panose="020B0604020202020204" pitchFamily="34" charset="0"/>
                <a:cs typeface="Arial" panose="020B0604020202020204" pitchFamily="34" charset="0"/>
              </a:rPr>
              <a:t>New model </a:t>
            </a:r>
            <a:r>
              <a:rPr lang="en-GB" sz="2000" dirty="0">
                <a:latin typeface="Arial" panose="020B0604020202020204" pitchFamily="34" charset="0"/>
                <a:cs typeface="Arial" panose="020B0604020202020204" pitchFamily="34" charset="0"/>
              </a:rPr>
              <a:t>for Word Sense Disambiguation (WSD) formulated in terms of evolutionary game theory </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GB" sz="2000" b="1" dirty="0">
                <a:latin typeface="Arial" panose="020B0604020202020204" pitchFamily="34" charset="0"/>
                <a:cs typeface="Arial" panose="020B0604020202020204" pitchFamily="34" charset="0"/>
              </a:rPr>
              <a:t>Word Sense Disambiguation</a:t>
            </a:r>
            <a:r>
              <a:rPr lang="en-GB" sz="2000" dirty="0">
                <a:latin typeface="Arial" panose="020B0604020202020204" pitchFamily="34" charset="0"/>
                <a:cs typeface="Arial" panose="020B0604020202020204" pitchFamily="34" charset="0"/>
              </a:rPr>
              <a:t>: the task of identifying the intended meaning of a word based on the context in which it appears</a:t>
            </a:r>
          </a:p>
          <a:p>
            <a:pPr>
              <a:lnSpc>
                <a:spcPct val="110000"/>
              </a:lnSpc>
            </a:pPr>
            <a:endParaRPr lang="el-GR" sz="2000" dirty="0">
              <a:latin typeface="Arial" panose="020B0604020202020204" pitchFamily="34" charset="0"/>
              <a:cs typeface="Arial" panose="020B0604020202020204" pitchFamily="34" charset="0"/>
            </a:endParaRPr>
          </a:p>
          <a:p>
            <a:pPr>
              <a:lnSpc>
                <a:spcPct val="110000"/>
              </a:lnSpc>
            </a:pPr>
            <a:r>
              <a:rPr lang="en-US" sz="2000" dirty="0">
                <a:latin typeface="Arial" panose="020B0604020202020204" pitchFamily="34" charset="0"/>
                <a:cs typeface="Arial" panose="020B0604020202020204" pitchFamily="34" charset="0"/>
              </a:rPr>
              <a:t>“</a:t>
            </a:r>
            <a:r>
              <a:rPr lang="en-GB" sz="2000" b="1" dirty="0">
                <a:latin typeface="Arial" panose="020B0604020202020204" pitchFamily="34" charset="0"/>
                <a:cs typeface="Arial" panose="020B0604020202020204" pitchFamily="34" charset="0"/>
              </a:rPr>
              <a:t>bank</a:t>
            </a:r>
            <a:r>
              <a:rPr lang="en-GB" sz="2000" dirty="0">
                <a:latin typeface="Arial" panose="020B0604020202020204" pitchFamily="34" charset="0"/>
                <a:cs typeface="Arial" panose="020B0604020202020204" pitchFamily="34" charset="0"/>
              </a:rPr>
              <a:t>”</a:t>
            </a:r>
          </a:p>
          <a:p>
            <a:pPr lvl="1">
              <a:lnSpc>
                <a:spcPct val="110000"/>
              </a:lnSpc>
            </a:pPr>
            <a:r>
              <a:rPr lang="en-GB" sz="1800" dirty="0">
                <a:latin typeface="Arial" panose="020B0604020202020204" pitchFamily="34" charset="0"/>
                <a:cs typeface="Arial" panose="020B0604020202020204" pitchFamily="34" charset="0"/>
              </a:rPr>
              <a:t>Financial sense</a:t>
            </a:r>
          </a:p>
          <a:p>
            <a:pPr lvl="1">
              <a:lnSpc>
                <a:spcPct val="110000"/>
              </a:lnSpc>
            </a:pPr>
            <a:r>
              <a:rPr lang="en-GB" sz="1800" dirty="0">
                <a:latin typeface="Arial" panose="020B0604020202020204" pitchFamily="34" charset="0"/>
                <a:cs typeface="Arial" panose="020B0604020202020204" pitchFamily="34" charset="0"/>
              </a:rPr>
              <a:t>Naturalistic sense</a:t>
            </a:r>
          </a:p>
          <a:p>
            <a:pPr lvl="1">
              <a:lnSpc>
                <a:spcPct val="110000"/>
              </a:lnSpc>
              <a:buFont typeface="Wingdings" panose="05000000000000000000" pitchFamily="2" charset="2"/>
              <a:buChar char="Ø"/>
            </a:pPr>
            <a:endParaRPr lang="el-GR" sz="1800" dirty="0">
              <a:latin typeface="Arial" panose="020B0604020202020204" pitchFamily="34" charset="0"/>
              <a:cs typeface="Arial" panose="020B0604020202020204" pitchFamily="34" charset="0"/>
            </a:endParaRPr>
          </a:p>
          <a:p>
            <a:pPr>
              <a:lnSpc>
                <a:spcPct val="110000"/>
              </a:lnSpc>
            </a:pPr>
            <a:endParaRPr lang="el-G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33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CA14CCB1-7360-0042-9095-76EF2E0D0D06}"/>
              </a:ext>
            </a:extLst>
          </p:cNvPr>
          <p:cNvGraphicFramePr>
            <a:graphicFrameLocks noGrp="1"/>
          </p:cNvGraphicFramePr>
          <p:nvPr>
            <p:ph idx="1"/>
            <p:extLst>
              <p:ext uri="{D42A27DB-BD31-4B8C-83A1-F6EECF244321}">
                <p14:modId xmlns:p14="http://schemas.microsoft.com/office/powerpoint/2010/main" val="2373249456"/>
              </p:ext>
            </p:extLst>
          </p:nvPr>
        </p:nvGraphicFramePr>
        <p:xfrm>
          <a:off x="719345" y="2041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4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75D01A0-723C-E84F-A5BC-B0D4DDB9E434}"/>
              </a:ext>
            </a:extLst>
          </p:cNvPr>
          <p:cNvSpPr txBox="1">
            <a:spLocks/>
          </p:cNvSpPr>
          <p:nvPr/>
        </p:nvSpPr>
        <p:spPr>
          <a:xfrm>
            <a:off x="248405" y="0"/>
            <a:ext cx="9748118"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ED89357-F2D6-FB4E-8252-317C4AD9AD64}"/>
              </a:ext>
            </a:extLst>
          </p:cNvPr>
          <p:cNvSpPr txBox="1">
            <a:spLocks/>
          </p:cNvSpPr>
          <p:nvPr/>
        </p:nvSpPr>
        <p:spPr>
          <a:xfrm>
            <a:off x="248405" y="0"/>
            <a:ext cx="94937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Comparison to state-of-the-art algorithms</a:t>
            </a:r>
          </a:p>
          <a:p>
            <a:endParaRPr lang="en-US" sz="40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510CD1-DD85-A34B-8787-4E69028BC0D9}"/>
              </a:ext>
            </a:extLst>
          </p:cNvPr>
          <p:cNvPicPr>
            <a:picLocks noChangeAspect="1"/>
          </p:cNvPicPr>
          <p:nvPr/>
        </p:nvPicPr>
        <p:blipFill rotWithShape="1">
          <a:blip r:embed="rId3">
            <a:extLst>
              <a:ext uri="{28A0092B-C50C-407E-A947-70E740481C1C}">
                <a14:useLocalDpi xmlns:a14="http://schemas.microsoft.com/office/drawing/2010/main" val="0"/>
              </a:ext>
            </a:extLst>
          </a:blip>
          <a:srcRect t="1443"/>
          <a:stretch/>
        </p:blipFill>
        <p:spPr>
          <a:xfrm>
            <a:off x="7299745" y="2486509"/>
            <a:ext cx="4521115" cy="3461430"/>
          </a:xfrm>
          <a:prstGeom prst="rect">
            <a:avLst/>
          </a:prstGeom>
        </p:spPr>
      </p:pic>
      <p:pic>
        <p:nvPicPr>
          <p:cNvPr id="5" name="Picture 4">
            <a:extLst>
              <a:ext uri="{FF2B5EF4-FFF2-40B4-BE49-F238E27FC236}">
                <a16:creationId xmlns:a16="http://schemas.microsoft.com/office/drawing/2014/main" id="{FF9423D4-2DA9-9949-BE30-7C09E770EF6B}"/>
              </a:ext>
            </a:extLst>
          </p:cNvPr>
          <p:cNvPicPr>
            <a:picLocks noChangeAspect="1"/>
          </p:cNvPicPr>
          <p:nvPr/>
        </p:nvPicPr>
        <p:blipFill rotWithShape="1">
          <a:blip r:embed="rId4">
            <a:extLst>
              <a:ext uri="{28A0092B-C50C-407E-A947-70E740481C1C}">
                <a14:useLocalDpi xmlns:a14="http://schemas.microsoft.com/office/drawing/2010/main" val="0"/>
              </a:ext>
            </a:extLst>
          </a:blip>
          <a:srcRect t="592"/>
          <a:stretch/>
        </p:blipFill>
        <p:spPr>
          <a:xfrm>
            <a:off x="248405" y="2486508"/>
            <a:ext cx="6680200" cy="3461431"/>
          </a:xfrm>
          <a:prstGeom prst="rect">
            <a:avLst/>
          </a:prstGeom>
        </p:spPr>
      </p:pic>
      <p:sp>
        <p:nvSpPr>
          <p:cNvPr id="15" name="Rectangle 14">
            <a:extLst>
              <a:ext uri="{FF2B5EF4-FFF2-40B4-BE49-F238E27FC236}">
                <a16:creationId xmlns:a16="http://schemas.microsoft.com/office/drawing/2014/main" id="{F5BCECA8-2285-8242-9048-F705EF0D4FD7}"/>
              </a:ext>
            </a:extLst>
          </p:cNvPr>
          <p:cNvSpPr/>
          <p:nvPr/>
        </p:nvSpPr>
        <p:spPr>
          <a:xfrm>
            <a:off x="7388047" y="5947939"/>
            <a:ext cx="4708187"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6.</a:t>
            </a:r>
            <a:r>
              <a:rPr lang="en-GB"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Experiments with </a:t>
            </a:r>
            <a:r>
              <a:rPr lang="en-US" sz="1100" dirty="0" err="1">
                <a:latin typeface="Arial" panose="020B0604020202020204" pitchFamily="34" charset="0"/>
                <a:cs typeface="Arial" panose="020B0604020202020204" pitchFamily="34" charset="0"/>
              </a:rPr>
              <a:t>BabelNet</a:t>
            </a:r>
            <a:r>
              <a:rPr lang="en-US" sz="1100" dirty="0">
                <a:latin typeface="Arial" panose="020B0604020202020204" pitchFamily="34" charset="0"/>
                <a:cs typeface="Arial" panose="020B0604020202020204" pitchFamily="34" charset="0"/>
              </a:rPr>
              <a:t>. </a:t>
            </a:r>
            <a:r>
              <a:rPr lang="en-GB" sz="1100" dirty="0">
                <a:latin typeface="Arial" panose="020B0604020202020204" pitchFamily="34" charset="0"/>
                <a:cs typeface="Arial" panose="020B0604020202020204" pitchFamily="34" charset="0"/>
              </a:rPr>
              <a:t>Comparison with state-of-the-art algorithms on WSD and entity linking. The results are provided as F1 for S13 and as accuracy for KORE50.</a:t>
            </a:r>
          </a:p>
        </p:txBody>
      </p:sp>
      <p:sp>
        <p:nvSpPr>
          <p:cNvPr id="21" name="Rectangle 20">
            <a:extLst>
              <a:ext uri="{FF2B5EF4-FFF2-40B4-BE49-F238E27FC236}">
                <a16:creationId xmlns:a16="http://schemas.microsoft.com/office/drawing/2014/main" id="{B425F480-7398-EA45-B00E-05052783CE2F}"/>
              </a:ext>
            </a:extLst>
          </p:cNvPr>
          <p:cNvSpPr/>
          <p:nvPr/>
        </p:nvSpPr>
        <p:spPr>
          <a:xfrm>
            <a:off x="406146" y="5947939"/>
            <a:ext cx="6364718" cy="600164"/>
          </a:xfrm>
          <a:prstGeom prst="rect">
            <a:avLst/>
          </a:prstGeom>
        </p:spPr>
        <p:txBody>
          <a:bodyPr wrap="square">
            <a:spAutoFit/>
          </a:bodyPr>
          <a:lstStyle/>
          <a:p>
            <a:r>
              <a:rPr lang="en-GB" sz="1100" b="1" dirty="0">
                <a:latin typeface="Arial" panose="020B0604020202020204" pitchFamily="34" charset="0"/>
                <a:cs typeface="Arial" panose="020B0604020202020204" pitchFamily="34" charset="0"/>
              </a:rPr>
              <a:t>Figure </a:t>
            </a:r>
            <a:r>
              <a:rPr lang="el-GR" sz="1100" b="1" dirty="0">
                <a:latin typeface="Arial" panose="020B0604020202020204" pitchFamily="34" charset="0"/>
                <a:cs typeface="Arial" panose="020B0604020202020204" pitchFamily="34" charset="0"/>
              </a:rPr>
              <a:t>5</a:t>
            </a:r>
            <a:r>
              <a:rPr lang="en-GB" sz="1100" b="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Experiments with WordNet. Comparison with state-of-the-art algorithms: unsupervised (</a:t>
            </a:r>
            <a:r>
              <a:rPr lang="en-GB" sz="1100" i="1" dirty="0" err="1">
                <a:latin typeface="Arial" panose="020B0604020202020204" pitchFamily="34" charset="0"/>
                <a:cs typeface="Arial" panose="020B0604020202020204" pitchFamily="34" charset="0"/>
              </a:rPr>
              <a:t>unsup</a:t>
            </a:r>
            <a:r>
              <a:rPr lang="en-GB" sz="1100" i="1" dirty="0">
                <a:latin typeface="Arial" panose="020B0604020202020204" pitchFamily="34" charset="0"/>
                <a:cs typeface="Arial" panose="020B0604020202020204" pitchFamily="34" charset="0"/>
              </a:rPr>
              <a:t>.</a:t>
            </a:r>
            <a:r>
              <a:rPr lang="en-GB" sz="1100" dirty="0">
                <a:latin typeface="Arial" panose="020B0604020202020204" pitchFamily="34" charset="0"/>
                <a:cs typeface="Arial" panose="020B0604020202020204" pitchFamily="34" charset="0"/>
              </a:rPr>
              <a:t>), semi-supervised (</a:t>
            </a:r>
            <a:r>
              <a:rPr lang="en-GB" sz="1100" i="1" dirty="0">
                <a:latin typeface="Arial" panose="020B0604020202020204" pitchFamily="34" charset="0"/>
                <a:cs typeface="Arial" panose="020B0604020202020204" pitchFamily="34" charset="0"/>
              </a:rPr>
              <a:t>semi sup.</a:t>
            </a:r>
            <a:r>
              <a:rPr lang="en-GB" sz="1100" dirty="0">
                <a:latin typeface="Arial" panose="020B0604020202020204" pitchFamily="34" charset="0"/>
                <a:cs typeface="Arial" panose="020B0604020202020204" pitchFamily="34" charset="0"/>
              </a:rPr>
              <a:t>), and supervised (</a:t>
            </a:r>
            <a:r>
              <a:rPr lang="en-GB" sz="1100" i="1" dirty="0">
                <a:latin typeface="Arial" panose="020B0604020202020204" pitchFamily="34" charset="0"/>
                <a:cs typeface="Arial" panose="020B0604020202020204" pitchFamily="34" charset="0"/>
              </a:rPr>
              <a:t>sup.</a:t>
            </a:r>
            <a:r>
              <a:rPr lang="en-GB" sz="1100" dirty="0">
                <a:latin typeface="Arial" panose="020B0604020202020204" pitchFamily="34" charset="0"/>
                <a:cs typeface="Arial" panose="020B0604020202020204" pitchFamily="34" charset="0"/>
              </a:rPr>
              <a:t>) .</a:t>
            </a:r>
          </a:p>
          <a:p>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74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D34143FE-67A3-4AAB-A59F-52018ACFAD78}"/>
              </a:ext>
            </a:extLst>
          </p:cNvPr>
          <p:cNvGraphicFramePr>
            <a:graphicFrameLocks noGrp="1"/>
          </p:cNvGraphicFramePr>
          <p:nvPr>
            <p:ph idx="1"/>
            <p:extLst>
              <p:ext uri="{D42A27DB-BD31-4B8C-83A1-F6EECF244321}">
                <p14:modId xmlns:p14="http://schemas.microsoft.com/office/powerpoint/2010/main" val="1494870246"/>
              </p:ext>
            </p:extLst>
          </p:nvPr>
        </p:nvGraphicFramePr>
        <p:xfrm>
          <a:off x="957261" y="1757791"/>
          <a:ext cx="10277477" cy="4917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AF261196-DCB4-7441-8D3E-6B17DA668F9C}"/>
              </a:ext>
            </a:extLst>
          </p:cNvPr>
          <p:cNvSpPr txBox="1">
            <a:spLocks/>
          </p:cNvSpPr>
          <p:nvPr/>
        </p:nvSpPr>
        <p:spPr>
          <a:xfrm>
            <a:off x="248405" y="0"/>
            <a:ext cx="8043071"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FFFF"/>
                </a:solidFill>
                <a:latin typeface="Arial" panose="020B0604020202020204" pitchFamily="34" charset="0"/>
                <a:cs typeface="Arial" panose="020B0604020202020204" pitchFamily="34" charset="0"/>
              </a:rPr>
              <a:t>Conclusion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71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4FFBC43-4F86-2A40-977B-E0C6696405B6}"/>
              </a:ext>
            </a:extLst>
          </p:cNvPr>
          <p:cNvSpPr txBox="1"/>
          <p:nvPr/>
        </p:nvSpPr>
        <p:spPr>
          <a:xfrm>
            <a:off x="2738202" y="3043228"/>
            <a:ext cx="6715594" cy="769441"/>
          </a:xfrm>
          <a:prstGeom prst="rect">
            <a:avLst/>
          </a:prstGeom>
          <a:noFill/>
        </p:spPr>
        <p:txBody>
          <a:bodyPr wrap="square" rtlCol="0">
            <a:spAutoFit/>
          </a:bodyPr>
          <a:lstStyle/>
          <a:p>
            <a:pPr algn="ct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Thank</a:t>
            </a:r>
            <a:r>
              <a:rPr lang="en-GB" sz="4000" dirty="0">
                <a:solidFill>
                  <a:schemeClr val="tx1">
                    <a:alpha val="96000"/>
                  </a:schemeClr>
                </a:solidFill>
                <a:effectLst>
                  <a:glow rad="381000">
                    <a:srgbClr val="0C242A">
                      <a:alpha val="82000"/>
                    </a:srgbClr>
                  </a:glow>
                  <a:reflection blurRad="50800" stA="18000" endPos="58000" dist="50800" dir="5400000" sy="-100000" algn="bl" rotWithShape="0"/>
                </a:effectLst>
                <a:latin typeface="Arial" panose="020B0604020202020204" pitchFamily="34" charset="0"/>
                <a:cs typeface="Arial" panose="020B0604020202020204" pitchFamily="34" charset="0"/>
              </a:rPr>
              <a:t> </a:t>
            </a:r>
            <a:r>
              <a:rPr lang="en-GB"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rPr>
              <a:t>you</a:t>
            </a:r>
            <a:endParaRPr lang="en-GR" sz="4400" b="1" dirty="0">
              <a:solidFill>
                <a:schemeClr val="tx1">
                  <a:alpha val="96000"/>
                </a:schemeClr>
              </a:solidFill>
              <a:effectLst>
                <a:glow rad="381000">
                  <a:srgbClr val="0C242A">
                    <a:alpha val="82000"/>
                  </a:srgbClr>
                </a:glow>
                <a:outerShdw blurRad="50800" dist="38100" dir="13500000" algn="br" rotWithShape="0">
                  <a:prstClr val="black">
                    <a:alpha val="40000"/>
                  </a:prstClr>
                </a:outerShdw>
                <a:reflection blurRad="50800" stA="18000" endPos="58000" dist="50800" dir="5400000" sy="-100000" algn="bl" rotWithShape="0"/>
              </a:effectLst>
            </a:endParaRPr>
          </a:p>
        </p:txBody>
      </p:sp>
    </p:spTree>
    <p:extLst>
      <p:ext uri="{BB962C8B-B14F-4D97-AF65-F5344CB8AC3E}">
        <p14:creationId xmlns:p14="http://schemas.microsoft.com/office/powerpoint/2010/main" val="15639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9"/>
                                        </p:tgtEl>
                                        <p:attrNameLst>
                                          <p:attrName>style.visibility</p:attrName>
                                        </p:attrNameLst>
                                      </p:cBhvr>
                                      <p:to>
                                        <p:strVal val="visible"/>
                                      </p:to>
                                    </p:set>
                                    <p:set>
                                      <p:cBhvr>
                                        <p:cTn id="7" dur="455" fill="hold">
                                          <p:stCondLst>
                                            <p:cond delay="0"/>
                                          </p:stCondLst>
                                        </p:cTn>
                                        <p:tgtEl>
                                          <p:spTgt spid="9"/>
                                        </p:tgtEl>
                                        <p:attrNameLst>
                                          <p:attrName>style.rotation</p:attrName>
                                        </p:attrNameLst>
                                      </p:cBhvr>
                                      <p:to>
                                        <p:strVal val="-45.0"/>
                                      </p:to>
                                    </p:set>
                                    <p:anim calcmode="lin" valueType="num">
                                      <p:cBhvr>
                                        <p:cTn id="8"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8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6" descr="page21image35824160">
            <a:extLst>
              <a:ext uri="{FF2B5EF4-FFF2-40B4-BE49-F238E27FC236}">
                <a16:creationId xmlns:a16="http://schemas.microsoft.com/office/drawing/2014/main" id="{D9BC8C04-1674-0D4A-B7E9-45C7FF4F5D7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07094" y="235996"/>
            <a:ext cx="3556492" cy="3191953"/>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C809321D-F18D-0A43-A1F6-CD5E67C752E3}"/>
              </a:ext>
            </a:extLst>
          </p:cNvPr>
          <p:cNvGrpSpPr/>
          <p:nvPr/>
        </p:nvGrpSpPr>
        <p:grpSpPr>
          <a:xfrm>
            <a:off x="4158170" y="2883195"/>
            <a:ext cx="2706410" cy="2560541"/>
            <a:chOff x="4158170" y="2883195"/>
            <a:chExt cx="2706410" cy="2560541"/>
          </a:xfrm>
        </p:grpSpPr>
        <p:grpSp>
          <p:nvGrpSpPr>
            <p:cNvPr id="41" name="Group 40">
              <a:extLst>
                <a:ext uri="{FF2B5EF4-FFF2-40B4-BE49-F238E27FC236}">
                  <a16:creationId xmlns:a16="http://schemas.microsoft.com/office/drawing/2014/main" id="{F8D542CD-1269-B447-8717-31905A4544E6}"/>
                </a:ext>
              </a:extLst>
            </p:cNvPr>
            <p:cNvGrpSpPr/>
            <p:nvPr/>
          </p:nvGrpSpPr>
          <p:grpSpPr>
            <a:xfrm>
              <a:off x="4186403" y="2914529"/>
              <a:ext cx="2661422" cy="2529207"/>
              <a:chOff x="8672260" y="622570"/>
              <a:chExt cx="2661422" cy="2529207"/>
            </a:xfrm>
          </p:grpSpPr>
          <p:cxnSp>
            <p:nvCxnSpPr>
              <p:cNvPr id="10" name="Straight Connector 9">
                <a:extLst>
                  <a:ext uri="{FF2B5EF4-FFF2-40B4-BE49-F238E27FC236}">
                    <a16:creationId xmlns:a16="http://schemas.microsoft.com/office/drawing/2014/main" id="{3E153AF4-0ADF-6F42-8748-5497AD0F026C}"/>
                  </a:ext>
                </a:extLst>
              </p:cNvPr>
              <p:cNvCxnSpPr>
                <a:cxnSpLocks/>
              </p:cNvCxnSpPr>
              <p:nvPr/>
            </p:nvCxnSpPr>
            <p:spPr>
              <a:xfrm flipH="1">
                <a:off x="8675649" y="622572"/>
                <a:ext cx="1308411" cy="96643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EDE9954-EB4B-1A4D-8D48-27E31850F09A}"/>
                  </a:ext>
                </a:extLst>
              </p:cNvPr>
              <p:cNvCxnSpPr>
                <a:cxnSpLocks/>
              </p:cNvCxnSpPr>
              <p:nvPr/>
            </p:nvCxnSpPr>
            <p:spPr>
              <a:xfrm flipH="1" flipV="1">
                <a:off x="8675649" y="1589011"/>
                <a:ext cx="505522"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AC70548-BD6E-0440-B01A-07EA4E63A133}"/>
                  </a:ext>
                </a:extLst>
              </p:cNvPr>
              <p:cNvCxnSpPr>
                <a:cxnSpLocks/>
              </p:cNvCxnSpPr>
              <p:nvPr/>
            </p:nvCxnSpPr>
            <p:spPr>
              <a:xfrm flipH="1">
                <a:off x="9181171" y="3120446"/>
                <a:ext cx="1635512" cy="1"/>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90A579-4B48-9D48-B794-75C0946A6C6B}"/>
                  </a:ext>
                </a:extLst>
              </p:cNvPr>
              <p:cNvCxnSpPr>
                <a:cxnSpLocks/>
                <a:endCxn id="52" idx="0"/>
              </p:cNvCxnSpPr>
              <p:nvPr/>
            </p:nvCxnSpPr>
            <p:spPr>
              <a:xfrm flipH="1">
                <a:off x="10803427" y="1589010"/>
                <a:ext cx="518778" cy="1500099"/>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C894AF-30AD-4841-8850-9824533458E6}"/>
                  </a:ext>
                </a:extLst>
              </p:cNvPr>
              <p:cNvCxnSpPr>
                <a:cxnSpLocks/>
              </p:cNvCxnSpPr>
              <p:nvPr/>
            </p:nvCxnSpPr>
            <p:spPr>
              <a:xfrm>
                <a:off x="9984060" y="622570"/>
                <a:ext cx="1338145" cy="96644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8B5145A-F1D2-B74B-BB64-2C129C0110CD}"/>
                  </a:ext>
                </a:extLst>
              </p:cNvPr>
              <p:cNvCxnSpPr>
                <a:cxnSpLocks/>
                <a:endCxn id="52" idx="4"/>
              </p:cNvCxnSpPr>
              <p:nvPr/>
            </p:nvCxnSpPr>
            <p:spPr>
              <a:xfrm>
                <a:off x="9975969" y="622571"/>
                <a:ext cx="827458" cy="252920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D054B2F-70B2-204D-9F43-7F21004E70DD}"/>
                  </a:ext>
                </a:extLst>
              </p:cNvPr>
              <p:cNvCxnSpPr>
                <a:cxnSpLocks/>
              </p:cNvCxnSpPr>
              <p:nvPr/>
            </p:nvCxnSpPr>
            <p:spPr>
              <a:xfrm flipH="1">
                <a:off x="9196038" y="622571"/>
                <a:ext cx="791412" cy="2497874"/>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BEF7188-C759-E745-A088-4160447F43CB}"/>
                  </a:ext>
                </a:extLst>
              </p:cNvPr>
              <p:cNvCxnSpPr>
                <a:cxnSpLocks/>
              </p:cNvCxnSpPr>
              <p:nvPr/>
            </p:nvCxnSpPr>
            <p:spPr>
              <a:xfrm flipH="1">
                <a:off x="8672260" y="1589010"/>
                <a:ext cx="2649945"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F17925-6A18-D143-AD51-889CF9E92E6B}"/>
                  </a:ext>
                </a:extLst>
              </p:cNvPr>
              <p:cNvCxnSpPr>
                <a:cxnSpLocks/>
              </p:cNvCxnSpPr>
              <p:nvPr/>
            </p:nvCxnSpPr>
            <p:spPr>
              <a:xfrm flipH="1" flipV="1">
                <a:off x="8675649" y="1589010"/>
                <a:ext cx="2114521" cy="1531435"/>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5D71DD-76C3-6D4C-9994-4AC65B129D5F}"/>
                  </a:ext>
                </a:extLst>
              </p:cNvPr>
              <p:cNvCxnSpPr>
                <a:cxnSpLocks/>
              </p:cNvCxnSpPr>
              <p:nvPr/>
            </p:nvCxnSpPr>
            <p:spPr>
              <a:xfrm flipV="1">
                <a:off x="9192648" y="1589009"/>
                <a:ext cx="2141034" cy="1531436"/>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953FA1D8-3F5A-F44C-B0B0-03C059E97A37}"/>
                </a:ext>
              </a:extLst>
            </p:cNvPr>
            <p:cNvSpPr/>
            <p:nvPr/>
          </p:nvSpPr>
          <p:spPr>
            <a:xfrm>
              <a:off x="5463923" y="2883195"/>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49" name="Oval 48">
              <a:extLst>
                <a:ext uri="{FF2B5EF4-FFF2-40B4-BE49-F238E27FC236}">
                  <a16:creationId xmlns:a16="http://schemas.microsoft.com/office/drawing/2014/main" id="{9492963F-B857-C645-8756-D98D2A88F24C}"/>
                </a:ext>
              </a:extLst>
            </p:cNvPr>
            <p:cNvSpPr/>
            <p:nvPr/>
          </p:nvSpPr>
          <p:spPr>
            <a:xfrm>
              <a:off x="6796021"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0" name="Oval 49">
              <a:extLst>
                <a:ext uri="{FF2B5EF4-FFF2-40B4-BE49-F238E27FC236}">
                  <a16:creationId xmlns:a16="http://schemas.microsoft.com/office/drawing/2014/main" id="{C766D6D3-951F-5F40-9D3A-F84358BE33C6}"/>
                </a:ext>
              </a:extLst>
            </p:cNvPr>
            <p:cNvSpPr/>
            <p:nvPr/>
          </p:nvSpPr>
          <p:spPr>
            <a:xfrm>
              <a:off x="4158170" y="3849636"/>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1" name="Oval 50">
              <a:extLst>
                <a:ext uri="{FF2B5EF4-FFF2-40B4-BE49-F238E27FC236}">
                  <a16:creationId xmlns:a16="http://schemas.microsoft.com/office/drawing/2014/main" id="{4966A97A-F07B-DA4A-A9DB-541ABA8DA889}"/>
                </a:ext>
              </a:extLst>
            </p:cNvPr>
            <p:cNvSpPr/>
            <p:nvPr/>
          </p:nvSpPr>
          <p:spPr>
            <a:xfrm>
              <a:off x="4666801" y="5368600"/>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52" name="Oval 51">
              <a:extLst>
                <a:ext uri="{FF2B5EF4-FFF2-40B4-BE49-F238E27FC236}">
                  <a16:creationId xmlns:a16="http://schemas.microsoft.com/office/drawing/2014/main" id="{7476C48B-F171-FD49-AB44-11DD82419B15}"/>
                </a:ext>
              </a:extLst>
            </p:cNvPr>
            <p:cNvSpPr/>
            <p:nvPr/>
          </p:nvSpPr>
          <p:spPr>
            <a:xfrm>
              <a:off x="6283290" y="5381068"/>
              <a:ext cx="68559" cy="62668"/>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grpSp>
      <p:sp>
        <p:nvSpPr>
          <p:cNvPr id="55" name="Rectangle 54">
            <a:extLst>
              <a:ext uri="{FF2B5EF4-FFF2-40B4-BE49-F238E27FC236}">
                <a16:creationId xmlns:a16="http://schemas.microsoft.com/office/drawing/2014/main" id="{D535C5D3-0CEB-814D-93DD-192E64BCA014}"/>
              </a:ext>
            </a:extLst>
          </p:cNvPr>
          <p:cNvSpPr/>
          <p:nvPr/>
        </p:nvSpPr>
        <p:spPr>
          <a:xfrm>
            <a:off x="3296759" y="3573750"/>
            <a:ext cx="776175" cy="338554"/>
          </a:xfrm>
          <a:prstGeom prst="rect">
            <a:avLst/>
          </a:prstGeom>
        </p:spPr>
        <p:txBody>
          <a:bodyPr wrap="none">
            <a:spAutoFit/>
          </a:bodyPr>
          <a:lstStyle/>
          <a:p>
            <a:r>
              <a:rPr lang="en-GB" sz="1600" dirty="0"/>
              <a:t>t</a:t>
            </a:r>
            <a:r>
              <a:rPr lang="en-GR" sz="1600" dirty="0"/>
              <a:t>alking</a:t>
            </a:r>
          </a:p>
        </p:txBody>
      </p:sp>
      <p:sp>
        <p:nvSpPr>
          <p:cNvPr id="57" name="Rectangle 56">
            <a:extLst>
              <a:ext uri="{FF2B5EF4-FFF2-40B4-BE49-F238E27FC236}">
                <a16:creationId xmlns:a16="http://schemas.microsoft.com/office/drawing/2014/main" id="{E57D5615-ADE8-DB45-A890-1569E39182FB}"/>
              </a:ext>
            </a:extLst>
          </p:cNvPr>
          <p:cNvSpPr/>
          <p:nvPr/>
        </p:nvSpPr>
        <p:spPr>
          <a:xfrm>
            <a:off x="5247052" y="2513307"/>
            <a:ext cx="470000" cy="338554"/>
          </a:xfrm>
          <a:prstGeom prst="rect">
            <a:avLst/>
          </a:prstGeom>
        </p:spPr>
        <p:txBody>
          <a:bodyPr wrap="none">
            <a:spAutoFit/>
          </a:bodyPr>
          <a:lstStyle/>
          <a:p>
            <a:r>
              <a:rPr lang="en-GB" sz="1600" dirty="0"/>
              <a:t>got</a:t>
            </a:r>
            <a:endParaRPr lang="en-GR" sz="1600" dirty="0"/>
          </a:p>
        </p:txBody>
      </p:sp>
      <p:sp>
        <p:nvSpPr>
          <p:cNvPr id="58" name="Rectangle 57">
            <a:extLst>
              <a:ext uri="{FF2B5EF4-FFF2-40B4-BE49-F238E27FC236}">
                <a16:creationId xmlns:a16="http://schemas.microsoft.com/office/drawing/2014/main" id="{0886D4FD-992D-2A49-B2D6-ABD1E76E85F6}"/>
              </a:ext>
            </a:extLst>
          </p:cNvPr>
          <p:cNvSpPr/>
          <p:nvPr/>
        </p:nvSpPr>
        <p:spPr>
          <a:xfrm>
            <a:off x="6953206" y="3680359"/>
            <a:ext cx="811441" cy="338554"/>
          </a:xfrm>
          <a:prstGeom prst="rect">
            <a:avLst/>
          </a:prstGeom>
        </p:spPr>
        <p:txBody>
          <a:bodyPr wrap="none">
            <a:spAutoFit/>
          </a:bodyPr>
          <a:lstStyle/>
          <a:p>
            <a:r>
              <a:rPr lang="en-GB" sz="1600" dirty="0"/>
              <a:t>hungry</a:t>
            </a:r>
            <a:endParaRPr lang="en-GR" sz="1600" dirty="0"/>
          </a:p>
        </p:txBody>
      </p:sp>
      <p:sp>
        <p:nvSpPr>
          <p:cNvPr id="60" name="Rectangle 59">
            <a:extLst>
              <a:ext uri="{FF2B5EF4-FFF2-40B4-BE49-F238E27FC236}">
                <a16:creationId xmlns:a16="http://schemas.microsoft.com/office/drawing/2014/main" id="{36CA3151-1549-8D43-A945-AD380CADD146}"/>
              </a:ext>
            </a:extLst>
          </p:cNvPr>
          <p:cNvSpPr/>
          <p:nvPr/>
        </p:nvSpPr>
        <p:spPr>
          <a:xfrm>
            <a:off x="6330826" y="5437783"/>
            <a:ext cx="630301" cy="338554"/>
          </a:xfrm>
          <a:prstGeom prst="rect">
            <a:avLst/>
          </a:prstGeom>
        </p:spPr>
        <p:txBody>
          <a:bodyPr wrap="none">
            <a:spAutoFit/>
          </a:bodyPr>
          <a:lstStyle/>
          <a:p>
            <a:r>
              <a:rPr lang="en-GB" sz="1600" dirty="0"/>
              <a:t>toast</a:t>
            </a:r>
            <a:endParaRPr lang="en-GR" sz="1600" dirty="0"/>
          </a:p>
        </p:txBody>
      </p:sp>
      <p:sp>
        <p:nvSpPr>
          <p:cNvPr id="61" name="Rectangle 60">
            <a:extLst>
              <a:ext uri="{FF2B5EF4-FFF2-40B4-BE49-F238E27FC236}">
                <a16:creationId xmlns:a16="http://schemas.microsoft.com/office/drawing/2014/main" id="{B9F76C22-62FE-0C4C-98FF-34E1C25F5D7E}"/>
              </a:ext>
            </a:extLst>
          </p:cNvPr>
          <p:cNvSpPr/>
          <p:nvPr/>
        </p:nvSpPr>
        <p:spPr>
          <a:xfrm>
            <a:off x="4026882" y="5428487"/>
            <a:ext cx="639919" cy="338554"/>
          </a:xfrm>
          <a:prstGeom prst="rect">
            <a:avLst/>
          </a:prstGeom>
        </p:spPr>
        <p:txBody>
          <a:bodyPr wrap="none">
            <a:spAutoFit/>
          </a:bodyPr>
          <a:lstStyle/>
          <a:p>
            <a:r>
              <a:rPr lang="en-GB" sz="1600" dirty="0"/>
              <a:t>need</a:t>
            </a:r>
            <a:endParaRPr lang="en-GR" sz="1600" dirty="0"/>
          </a:p>
        </p:txBody>
      </p:sp>
    </p:spTree>
    <p:extLst>
      <p:ext uri="{BB962C8B-B14F-4D97-AF65-F5344CB8AC3E}">
        <p14:creationId xmlns:p14="http://schemas.microsoft.com/office/powerpoint/2010/main" val="2633718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472C37-20E2-5A44-A25A-B988DFFEC832}"/>
              </a:ext>
            </a:extLst>
          </p:cNvPr>
          <p:cNvPicPr>
            <a:picLocks noChangeAspect="1"/>
          </p:cNvPicPr>
          <p:nvPr/>
        </p:nvPicPr>
        <p:blipFill rotWithShape="1">
          <a:blip r:embed="rId3">
            <a:alphaModFix amt="7000"/>
            <a:extLst>
              <a:ext uri="{BEBA8EAE-BF5A-486C-A8C5-ECC9F3942E4B}">
                <a14:imgProps xmlns:a14="http://schemas.microsoft.com/office/drawing/2010/main">
                  <a14:imgLayer r:embed="rId4">
                    <a14:imgEffect>
                      <a14:colorTemperature colorTemp="4097"/>
                    </a14:imgEffect>
                    <a14:imgEffect>
                      <a14:saturation sat="207000"/>
                    </a14:imgEffect>
                  </a14:imgLayer>
                </a14:imgProps>
              </a:ext>
              <a:ext uri="{28A0092B-C50C-407E-A947-70E740481C1C}">
                <a14:useLocalDpi xmlns:a14="http://schemas.microsoft.com/office/drawing/2010/main" val="0"/>
              </a:ext>
            </a:extLst>
          </a:blip>
          <a:srcRect t="7876" b="7879"/>
          <a:stretch/>
        </p:blipFill>
        <p:spPr>
          <a:xfrm>
            <a:off x="-1" y="-30"/>
            <a:ext cx="12192000" cy="6855958"/>
          </a:xfrm>
          <a:prstGeom prst="rect">
            <a:avLst/>
          </a:prstGeom>
        </p:spPr>
      </p:pic>
      <p:sp>
        <p:nvSpPr>
          <p:cNvPr id="1028" name="Freeform: Shape 72" hidden="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gradFill flip="none" rotWithShape="1">
            <a:gsLst>
              <a:gs pos="34500">
                <a:srgbClr val="081D1B"/>
              </a:gs>
              <a:gs pos="22000">
                <a:srgbClr val="0B1F1D">
                  <a:alpha val="46000"/>
                </a:srgbClr>
              </a:gs>
              <a:gs pos="0">
                <a:srgbClr val="081D1B">
                  <a:alpha val="39000"/>
                </a:srgbClr>
              </a:gs>
              <a:gs pos="45000">
                <a:srgbClr val="0B1F1D">
                  <a:alpha val="0"/>
                </a:srgbClr>
              </a:gs>
              <a:gs pos="99000">
                <a:srgbClr val="081D1B">
                  <a:alpha val="56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9D3F571-FD8D-D043-9C1F-84CCB2CD6062}"/>
              </a:ext>
            </a:extLst>
          </p:cNvPr>
          <p:cNvSpPr txBox="1"/>
          <p:nvPr/>
        </p:nvSpPr>
        <p:spPr>
          <a:xfrm>
            <a:off x="957325" y="3042619"/>
            <a:ext cx="10277348" cy="3570208"/>
          </a:xfrm>
          <a:prstGeom prst="rect">
            <a:avLst/>
          </a:prstGeom>
          <a:noFill/>
        </p:spPr>
        <p:txBody>
          <a:bodyPr wrap="square" rtlCol="0">
            <a:spAutoFit/>
          </a:bodyPr>
          <a:lstStyle/>
          <a:p>
            <a:pPr algn="ctr"/>
            <a:r>
              <a:rPr lang="en-US" b="1" dirty="0">
                <a:solidFill>
                  <a:schemeClr val="tx1">
                    <a:lumMod val="95000"/>
                  </a:schemeClr>
                </a:solidFill>
                <a:latin typeface="Arial" panose="020B0604020202020204" pitchFamily="34" charset="0"/>
                <a:cs typeface="Arial" panose="020B0604020202020204" pitchFamily="34" charset="0"/>
              </a:rPr>
              <a:t>M902</a:t>
            </a:r>
            <a:r>
              <a:rPr lang="el-GR" b="1" dirty="0">
                <a:solidFill>
                  <a:schemeClr val="tx1">
                    <a:lumMod val="95000"/>
                  </a:schemeClr>
                </a:solidFill>
                <a:latin typeface="Arial" panose="020B0604020202020204" pitchFamily="34" charset="0"/>
                <a:cs typeface="Arial" panose="020B0604020202020204" pitchFamily="34" charset="0"/>
              </a:rPr>
              <a:t> – </a:t>
            </a:r>
            <a:r>
              <a:rPr lang="en-US" b="1" dirty="0">
                <a:solidFill>
                  <a:schemeClr val="tx1">
                    <a:lumMod val="95000"/>
                  </a:schemeClr>
                </a:solidFill>
                <a:latin typeface="Arial" panose="020B0604020202020204" pitchFamily="34" charset="0"/>
                <a:cs typeface="Arial" panose="020B0604020202020204" pitchFamily="34" charset="0"/>
              </a:rPr>
              <a:t>“</a:t>
            </a:r>
            <a:r>
              <a:rPr lang="el-GR" b="1" dirty="0">
                <a:solidFill>
                  <a:schemeClr val="tx1">
                    <a:lumMod val="95000"/>
                  </a:schemeClr>
                </a:solidFill>
                <a:latin typeface="Arial" panose="020B0604020202020204" pitchFamily="34" charset="0"/>
                <a:cs typeface="Arial" panose="020B0604020202020204" pitchFamily="34" charset="0"/>
              </a:rPr>
              <a:t>Βασικές Μαθηματικές Έννοιες στη Γλωσσική Τεχνολογία</a:t>
            </a:r>
            <a:r>
              <a:rPr lang="en-US" b="1" dirty="0">
                <a:solidFill>
                  <a:schemeClr val="tx1">
                    <a:lumMod val="95000"/>
                  </a:schemeClr>
                </a:solidFill>
                <a:latin typeface="Arial" panose="020B0604020202020204" pitchFamily="34" charset="0"/>
                <a:cs typeface="Arial" panose="020B0604020202020204" pitchFamily="34" charset="0"/>
              </a:rPr>
              <a:t>”</a:t>
            </a: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endParaRPr lang="el-GR"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95000"/>
                  </a:schemeClr>
                </a:solidFill>
              </a:rPr>
              <a:t>Kylafi Christina-Theano</a:t>
            </a:r>
            <a:r>
              <a:rPr lang="el-GR" dirty="0">
                <a:solidFill>
                  <a:schemeClr val="tx1">
                    <a:lumMod val="95000"/>
                  </a:schemeClr>
                </a:solidFill>
              </a:rPr>
              <a:t> </a:t>
            </a:r>
          </a:p>
          <a:p>
            <a:pPr algn="ctr"/>
            <a:r>
              <a:rPr lang="en-US" dirty="0" err="1">
                <a:solidFill>
                  <a:schemeClr val="tx1">
                    <a:lumMod val="95000"/>
                  </a:schemeClr>
                </a:solidFill>
              </a:rPr>
              <a:t>Piriasi</a:t>
            </a:r>
            <a:r>
              <a:rPr lang="en-US" dirty="0">
                <a:solidFill>
                  <a:schemeClr val="tx1">
                    <a:lumMod val="95000"/>
                  </a:schemeClr>
                </a:solidFill>
              </a:rPr>
              <a:t> Juliana</a:t>
            </a:r>
          </a:p>
          <a:p>
            <a:pPr algn="ctr"/>
            <a:endParaRPr lang="en-US" b="1" dirty="0">
              <a:solidFill>
                <a:schemeClr val="tx1">
                  <a:lumMod val="95000"/>
                </a:schemeClr>
              </a:solidFill>
              <a:latin typeface="Arial" panose="020B0604020202020204" pitchFamily="34" charset="0"/>
              <a:cs typeface="Arial" panose="020B0604020202020204" pitchFamily="34" charset="0"/>
            </a:endParaRPr>
          </a:p>
          <a:p>
            <a:pPr algn="ctr"/>
            <a:r>
              <a:rPr lang="en-US" dirty="0">
                <a:solidFill>
                  <a:schemeClr val="tx1">
                    <a:lumMod val="75000"/>
                  </a:schemeClr>
                </a:solidFill>
                <a:latin typeface="Arial" panose="020B0604020202020204" pitchFamily="34" charset="0"/>
                <a:cs typeface="Arial" panose="020B0604020202020204" pitchFamily="34" charset="0"/>
              </a:rPr>
              <a:t>M.Sc. in Language Technology</a:t>
            </a:r>
            <a:endParaRPr lang="en-GR" dirty="0">
              <a:solidFill>
                <a:schemeClr val="tx1">
                  <a:lumMod val="75000"/>
                </a:schemeClr>
              </a:solidFill>
              <a:latin typeface="Arial" panose="020B0604020202020204" pitchFamily="34" charset="0"/>
              <a:cs typeface="Arial" panose="020B0604020202020204" pitchFamily="34" charset="0"/>
            </a:endParaRPr>
          </a:p>
          <a:p>
            <a:pPr algn="ctr"/>
            <a:endParaRPr lang="el-GR" sz="2000" dirty="0">
              <a:solidFill>
                <a:schemeClr val="tx1">
                  <a:lumMod val="75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Department of Informatics and Telecommunications</a:t>
            </a:r>
            <a:r>
              <a:rPr lang="el-GR" sz="1600" dirty="0">
                <a:solidFill>
                  <a:schemeClr val="tx1">
                    <a:lumMod val="50000"/>
                  </a:schemeClr>
                </a:solidFill>
                <a:latin typeface="Arial" panose="020B0604020202020204" pitchFamily="34" charset="0"/>
                <a:cs typeface="Arial" panose="020B0604020202020204" pitchFamily="34" charset="0"/>
              </a:rPr>
              <a:t>,</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R" sz="1600" dirty="0">
                <a:solidFill>
                  <a:schemeClr val="tx1">
                    <a:lumMod val="50000"/>
                  </a:schemeClr>
                </a:solidFill>
                <a:latin typeface="Arial" panose="020B0604020202020204" pitchFamily="34" charset="0"/>
                <a:cs typeface="Arial" panose="020B0604020202020204" pitchFamily="34" charset="0"/>
              </a:rPr>
              <a:t>National and Kapodistrian University of Athens</a:t>
            </a:r>
            <a:endParaRPr lang="el-GR" sz="1600" dirty="0">
              <a:solidFill>
                <a:schemeClr val="tx1">
                  <a:lumMod val="50000"/>
                </a:schemeClr>
              </a:solidFill>
              <a:latin typeface="Arial" panose="020B0604020202020204" pitchFamily="34" charset="0"/>
              <a:cs typeface="Arial" panose="020B0604020202020204" pitchFamily="34" charset="0"/>
            </a:endParaRPr>
          </a:p>
          <a:p>
            <a:pPr algn="ctr"/>
            <a:r>
              <a:rPr lang="el-GR" sz="1600" dirty="0">
                <a:solidFill>
                  <a:schemeClr val="tx1">
                    <a:lumMod val="50000"/>
                  </a:schemeClr>
                </a:solidFill>
                <a:latin typeface="Arial" panose="020B0604020202020204" pitchFamily="34" charset="0"/>
                <a:cs typeface="Arial" panose="020B0604020202020204" pitchFamily="34" charset="0"/>
              </a:rPr>
              <a:t>&amp;</a:t>
            </a:r>
            <a:endParaRPr lang="en-GR" sz="1600" dirty="0">
              <a:solidFill>
                <a:schemeClr val="tx1">
                  <a:lumMod val="50000"/>
                </a:schemeClr>
              </a:solidFill>
              <a:latin typeface="Arial" panose="020B0604020202020204" pitchFamily="34" charset="0"/>
              <a:cs typeface="Arial" panose="020B0604020202020204" pitchFamily="34" charset="0"/>
            </a:endParaRPr>
          </a:p>
          <a:p>
            <a:pPr algn="ctr"/>
            <a:r>
              <a:rPr lang="en-GB" sz="1600" dirty="0">
                <a:solidFill>
                  <a:schemeClr val="tx1">
                    <a:lumMod val="50000"/>
                  </a:schemeClr>
                </a:solidFill>
              </a:rPr>
              <a:t>Institute for Language and Speech Processing,</a:t>
            </a:r>
          </a:p>
          <a:p>
            <a:pPr algn="ctr"/>
            <a:r>
              <a:rPr lang="en-GR" sz="1600" dirty="0">
                <a:solidFill>
                  <a:schemeClr val="tx1">
                    <a:lumMod val="50000"/>
                  </a:schemeClr>
                </a:solidFill>
                <a:latin typeface="Arial" panose="020B0604020202020204" pitchFamily="34" charset="0"/>
                <a:cs typeface="Arial" panose="020B0604020202020204" pitchFamily="34" charset="0"/>
              </a:rPr>
              <a:t>“Athena” Research Center</a:t>
            </a:r>
          </a:p>
        </p:txBody>
      </p:sp>
      <p:grpSp>
        <p:nvGrpSpPr>
          <p:cNvPr id="8" name="Group 7">
            <a:extLst>
              <a:ext uri="{FF2B5EF4-FFF2-40B4-BE49-F238E27FC236}">
                <a16:creationId xmlns:a16="http://schemas.microsoft.com/office/drawing/2014/main" id="{094AF469-2E81-844D-A14B-0A1ADF1FCF19}"/>
              </a:ext>
            </a:extLst>
          </p:cNvPr>
          <p:cNvGrpSpPr/>
          <p:nvPr/>
        </p:nvGrpSpPr>
        <p:grpSpPr>
          <a:xfrm>
            <a:off x="2623254" y="570760"/>
            <a:ext cx="6945491" cy="1459518"/>
            <a:chOff x="1895242" y="705426"/>
            <a:chExt cx="7392026" cy="1587500"/>
          </a:xfrm>
        </p:grpSpPr>
        <p:pic>
          <p:nvPicPr>
            <p:cNvPr id="10" name="Picture 9">
              <a:extLst>
                <a:ext uri="{FF2B5EF4-FFF2-40B4-BE49-F238E27FC236}">
                  <a16:creationId xmlns:a16="http://schemas.microsoft.com/office/drawing/2014/main" id="{04D6437E-1780-D24A-971C-2016E4B6CCAB}"/>
                </a:ext>
              </a:extLst>
            </p:cNvPr>
            <p:cNvPicPr>
              <a:picLocks noChangeAspect="1"/>
            </p:cNvPicPr>
            <p:nvPr/>
          </p:nvPicPr>
          <p:blipFill>
            <a:blip r:embed="rId5"/>
            <a:stretch>
              <a:fillRect/>
            </a:stretch>
          </p:blipFill>
          <p:spPr>
            <a:xfrm>
              <a:off x="1895242" y="705426"/>
              <a:ext cx="3289300" cy="1587500"/>
            </a:xfrm>
            <a:prstGeom prst="rect">
              <a:avLst/>
            </a:prstGeom>
          </p:spPr>
        </p:pic>
        <p:pic>
          <p:nvPicPr>
            <p:cNvPr id="12" name="Picture 11">
              <a:extLst>
                <a:ext uri="{FF2B5EF4-FFF2-40B4-BE49-F238E27FC236}">
                  <a16:creationId xmlns:a16="http://schemas.microsoft.com/office/drawing/2014/main" id="{AC772E93-8FD6-3D4B-A127-86075E38A7BE}"/>
                </a:ext>
              </a:extLst>
            </p:cNvPr>
            <p:cNvPicPr>
              <a:picLocks noChangeAspect="1"/>
            </p:cNvPicPr>
            <p:nvPr/>
          </p:nvPicPr>
          <p:blipFill>
            <a:blip r:embed="rId6"/>
            <a:stretch>
              <a:fillRect/>
            </a:stretch>
          </p:blipFill>
          <p:spPr>
            <a:xfrm>
              <a:off x="5569757" y="705426"/>
              <a:ext cx="1533471" cy="1585277"/>
            </a:xfrm>
            <a:prstGeom prst="rect">
              <a:avLst/>
            </a:prstGeom>
          </p:spPr>
        </p:pic>
        <p:pic>
          <p:nvPicPr>
            <p:cNvPr id="13" name="Picture 12">
              <a:extLst>
                <a:ext uri="{FF2B5EF4-FFF2-40B4-BE49-F238E27FC236}">
                  <a16:creationId xmlns:a16="http://schemas.microsoft.com/office/drawing/2014/main" id="{A24EF74C-C8FE-2346-825C-7F2770AA2936}"/>
                </a:ext>
              </a:extLst>
            </p:cNvPr>
            <p:cNvPicPr>
              <a:picLocks noChangeAspect="1"/>
            </p:cNvPicPr>
            <p:nvPr/>
          </p:nvPicPr>
          <p:blipFill>
            <a:blip r:embed="rId7"/>
            <a:stretch>
              <a:fillRect/>
            </a:stretch>
          </p:blipFill>
          <p:spPr>
            <a:xfrm>
              <a:off x="7488443" y="863064"/>
              <a:ext cx="1798825" cy="1427639"/>
            </a:xfrm>
            <a:prstGeom prst="rect">
              <a:avLst/>
            </a:prstGeom>
          </p:spPr>
        </p:pic>
      </p:grpSp>
    </p:spTree>
    <p:extLst>
      <p:ext uri="{BB962C8B-B14F-4D97-AF65-F5344CB8AC3E}">
        <p14:creationId xmlns:p14="http://schemas.microsoft.com/office/powerpoint/2010/main" val="2572442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hidden="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5A13746-7B62-6145-9508-FB2D0722CE9C}"/>
              </a:ext>
            </a:extLst>
          </p:cNvPr>
          <p:cNvSpPr>
            <a:spLocks noGrp="1"/>
          </p:cNvSpPr>
          <p:nvPr>
            <p:ph idx="1"/>
          </p:nvPr>
        </p:nvSpPr>
        <p:spPr>
          <a:xfrm>
            <a:off x="4555358" y="1158290"/>
            <a:ext cx="7946524" cy="4795624"/>
          </a:xfrm>
        </p:spPr>
        <p:txBody>
          <a:bodyPr>
            <a:noAutofit/>
          </a:bodyPr>
          <a:lstStyle/>
          <a:p>
            <a:r>
              <a:rPr lang="en-US" sz="2000" dirty="0">
                <a:latin typeface="Arial" panose="020B0604020202020204" pitchFamily="34" charset="0"/>
                <a:cs typeface="Arial" panose="020B0604020202020204" pitchFamily="34" charset="0"/>
              </a:rPr>
              <a:t>Approaches based on</a:t>
            </a:r>
          </a:p>
          <a:p>
            <a:pPr marL="971550" lvl="1" indent="-514350">
              <a:buFont typeface="+mj-lt"/>
              <a:buAutoNum type="arabicPeriod"/>
            </a:pPr>
            <a:r>
              <a:rPr lang="en-US" sz="2000" dirty="0">
                <a:latin typeface="Arial" panose="020B0604020202020204" pitchFamily="34" charset="0"/>
                <a:cs typeface="Arial" panose="020B0604020202020204" pitchFamily="34" charset="0"/>
              </a:rPr>
              <a:t>Learning models </a:t>
            </a:r>
          </a:p>
          <a:p>
            <a:pPr lvl="3"/>
            <a:r>
              <a:rPr lang="en-US" sz="2000" dirty="0">
                <a:latin typeface="Arial" panose="020B0604020202020204" pitchFamily="34" charset="0"/>
                <a:cs typeface="Arial" panose="020B0604020202020204" pitchFamily="34" charset="0"/>
              </a:rPr>
              <a:t>Supervised</a:t>
            </a:r>
          </a:p>
          <a:p>
            <a:pPr lvl="3"/>
            <a:r>
              <a:rPr lang="en-US" sz="2000" dirty="0">
                <a:latin typeface="Arial" panose="020B0604020202020204" pitchFamily="34" charset="0"/>
                <a:cs typeface="Arial" panose="020B0604020202020204" pitchFamily="34" charset="0"/>
              </a:rPr>
              <a:t>Unsupervised</a:t>
            </a:r>
          </a:p>
          <a:p>
            <a:pPr lvl="3"/>
            <a:r>
              <a:rPr lang="en-US" sz="2000" dirty="0">
                <a:latin typeface="Arial" panose="020B0604020202020204" pitchFamily="34" charset="0"/>
                <a:cs typeface="Arial" panose="020B0604020202020204" pitchFamily="34" charset="0"/>
              </a:rPr>
              <a:t>Semi-supervised </a:t>
            </a:r>
          </a:p>
          <a:p>
            <a:pPr marL="1371600" lvl="3" indent="0">
              <a:buNone/>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Techniques</a:t>
            </a:r>
          </a:p>
          <a:p>
            <a:pPr lvl="3"/>
            <a:r>
              <a:rPr lang="en-US" sz="2000" dirty="0">
                <a:latin typeface="Arial" panose="020B0604020202020204" pitchFamily="34" charset="0"/>
                <a:cs typeface="Arial" panose="020B0604020202020204" pitchFamily="34" charset="0"/>
              </a:rPr>
              <a:t>Heuristic</a:t>
            </a:r>
          </a:p>
          <a:p>
            <a:pPr lvl="3">
              <a:buFont typeface="Wingdings" panose="05000000000000000000" pitchFamily="2" charset="2"/>
              <a:buChar char="Ø"/>
            </a:pPr>
            <a:endParaRPr lang="en-US" sz="1000" dirty="0">
              <a:latin typeface="Arial" panose="020B0604020202020204" pitchFamily="34" charset="0"/>
              <a:cs typeface="Arial" panose="020B0604020202020204" pitchFamily="34" charset="0"/>
            </a:endParaRPr>
          </a:p>
          <a:p>
            <a:pPr marL="971550" lvl="1" indent="-514350">
              <a:buFont typeface="+mj-lt"/>
              <a:buAutoNum type="arabicPeriod"/>
            </a:pPr>
            <a:r>
              <a:rPr lang="en-US" sz="2000" dirty="0">
                <a:latin typeface="Arial" panose="020B0604020202020204" pitchFamily="34" charset="0"/>
                <a:cs typeface="Arial" panose="020B0604020202020204" pitchFamily="34" charset="0"/>
              </a:rPr>
              <a:t>Algorithms </a:t>
            </a:r>
          </a:p>
          <a:p>
            <a:pPr lvl="3"/>
            <a:r>
              <a:rPr lang="en-US" sz="2000" dirty="0">
                <a:latin typeface="Arial" panose="020B0604020202020204" pitchFamily="34" charset="0"/>
                <a:cs typeface="Arial" panose="020B0604020202020204" pitchFamily="34" charset="0"/>
              </a:rPr>
              <a:t>Graph-based </a:t>
            </a:r>
          </a:p>
          <a:p>
            <a:pPr lvl="3"/>
            <a:r>
              <a:rPr lang="en-US" sz="2000" dirty="0">
                <a:latin typeface="Arial" panose="020B0604020202020204" pitchFamily="34" charset="0"/>
                <a:cs typeface="Arial" panose="020B0604020202020204" pitchFamily="34" charset="0"/>
              </a:rPr>
              <a:t>Knowledge-based</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dirty="0">
                <a:latin typeface="Arial" panose="020B0604020202020204" pitchFamily="34" charset="0"/>
                <a:cs typeface="Arial" panose="020B0604020202020204" pitchFamily="34" charset="0"/>
              </a:rPr>
              <a:t>Remain on the surface of the word, compromising the coherence of the data to be analyzed</a:t>
            </a:r>
          </a:p>
          <a:p>
            <a:pPr marL="1828800" lvl="4" indent="0">
              <a:buNone/>
            </a:pPr>
            <a:endParaRPr lang="en-US" sz="2000" dirty="0">
              <a:latin typeface="Arial" panose="020B0604020202020204" pitchFamily="34" charset="0"/>
              <a:cs typeface="Arial" panose="020B0604020202020204" pitchFamily="34" charset="0"/>
            </a:endParaRPr>
          </a:p>
          <a:p>
            <a:pPr lvl="3">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marL="971550" lvl="1" indent="-514350">
              <a:buFont typeface="+mj-lt"/>
              <a:buAutoNum type="arabicPeriod"/>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l-GR" sz="6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20971741-5866-7C4E-B9AB-3945F681FB58}"/>
              </a:ext>
            </a:extLst>
          </p:cNvPr>
          <p:cNvSpPr txBox="1">
            <a:spLocks/>
          </p:cNvSpPr>
          <p:nvPr/>
        </p:nvSpPr>
        <p:spPr>
          <a:xfrm>
            <a:off x="233183" y="2970752"/>
            <a:ext cx="3494362" cy="916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rgbClr val="021D9A"/>
                </a:solidFill>
                <a:latin typeface="Arial" panose="020B0604020202020204" pitchFamily="34" charset="0"/>
                <a:cs typeface="Arial" panose="020B0604020202020204" pitchFamily="34" charset="0"/>
              </a:rPr>
              <a:t>Background</a:t>
            </a:r>
          </a:p>
        </p:txBody>
      </p:sp>
      <p:cxnSp>
        <p:nvCxnSpPr>
          <p:cNvPr id="13" name="Straight Connector 12">
            <a:extLst>
              <a:ext uri="{FF2B5EF4-FFF2-40B4-BE49-F238E27FC236}">
                <a16:creationId xmlns:a16="http://schemas.microsoft.com/office/drawing/2014/main" id="{9A79314B-5680-5F4C-AD2B-2D1483233D2D}"/>
              </a:ext>
            </a:extLst>
          </p:cNvPr>
          <p:cNvCxnSpPr>
            <a:cxnSpLocks/>
          </p:cNvCxnSpPr>
          <p:nvPr/>
        </p:nvCxnSpPr>
        <p:spPr>
          <a:xfrm>
            <a:off x="3878799" y="2162581"/>
            <a:ext cx="0" cy="2532831"/>
          </a:xfrm>
          <a:prstGeom prst="line">
            <a:avLst/>
          </a:prstGeom>
          <a:ln>
            <a:solidFill>
              <a:srgbClr val="021D9A">
                <a:alpha val="87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31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DE93DDB-ADB4-8D49-BB40-D417EC2B7F56}"/>
              </a:ext>
            </a:extLst>
          </p:cNvPr>
          <p:cNvPicPr>
            <a:picLocks noChangeAspect="1"/>
          </p:cNvPicPr>
          <p:nvPr/>
        </p:nvPicPr>
        <p:blipFill rotWithShape="1">
          <a:blip r:embed="rId4">
            <a:alphaModFix amt="8000"/>
            <a:extLst>
              <a:ext uri="{28A0092B-C50C-407E-A947-70E740481C1C}">
                <a14:useLocalDpi xmlns:a14="http://schemas.microsoft.com/office/drawing/2010/main" val="0"/>
              </a:ext>
            </a:extLst>
          </a:blip>
          <a:srcRect l="4156" t="33240" r="-408" b="29872"/>
          <a:stretch/>
        </p:blipFill>
        <p:spPr>
          <a:xfrm>
            <a:off x="902825" y="717630"/>
            <a:ext cx="10347767" cy="1434613"/>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rial" panose="020B0604020202020204" pitchFamily="34" charset="0"/>
                <a:cs typeface="Arial" panose="020B0604020202020204" pitchFamily="34" charset="0"/>
              </a:rPr>
              <a:t>Game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770709" y="2738914"/>
                <a:ext cx="10750731" cy="3933172"/>
              </a:xfrm>
            </p:spPr>
            <p:txBody>
              <a:bodyPr>
                <a:normAutofit fontScale="92500" lnSpcReduction="10000"/>
              </a:bodyPr>
              <a:lstStyle/>
              <a:p>
                <a:pPr fontAlgn="base"/>
                <a:r>
                  <a:rPr lang="en-GB" sz="1600" b="1" dirty="0">
                    <a:solidFill>
                      <a:srgbClr val="000000"/>
                    </a:solidFill>
                  </a:rPr>
                  <a:t>Mathematical</a:t>
                </a:r>
                <a:r>
                  <a:rPr lang="en-GB" sz="1600" dirty="0">
                    <a:solidFill>
                      <a:srgbClr val="000000"/>
                    </a:solidFill>
                  </a:rPr>
                  <a:t> approach to study the </a:t>
                </a:r>
                <a:r>
                  <a:rPr lang="en-GB" sz="1600" b="1" dirty="0">
                    <a:solidFill>
                      <a:srgbClr val="000000"/>
                    </a:solidFill>
                  </a:rPr>
                  <a:t>interaction</a:t>
                </a:r>
                <a:r>
                  <a:rPr lang="en-GB" sz="1600" dirty="0">
                    <a:solidFill>
                      <a:srgbClr val="000000"/>
                    </a:solidFill>
                  </a:rPr>
                  <a:t> between two or more individuals</a:t>
                </a:r>
              </a:p>
              <a:p>
                <a:pPr lvl="1" fontAlgn="base"/>
                <a:r>
                  <a:rPr lang="en-GB" sz="1400" dirty="0">
                    <a:solidFill>
                      <a:srgbClr val="000000"/>
                    </a:solidFill>
                  </a:rPr>
                  <a:t>Benefits and costs depend on the strategies of each other</a:t>
                </a:r>
              </a:p>
              <a:p>
                <a:pPr lvl="1" fontAlgn="base"/>
                <a:r>
                  <a:rPr lang="en-GB" sz="1400" b="1" dirty="0">
                    <a:solidFill>
                      <a:srgbClr val="000000"/>
                    </a:solidFill>
                  </a:rPr>
                  <a:t>Players </a:t>
                </a:r>
                <a14:m>
                  <m:oMath xmlns:m="http://schemas.openxmlformats.org/officeDocument/2006/math">
                    <m:r>
                      <a:rPr lang="en-US" sz="1400" b="0" i="1">
                        <a:solidFill>
                          <a:srgbClr val="000000"/>
                        </a:solidFill>
                        <a:latin typeface="Cambria Math" panose="02040503050406030204" pitchFamily="18" charset="0"/>
                      </a:rPr>
                      <m:t>𝐼</m:t>
                    </m:r>
                    <m:r>
                      <a:rPr lang="en-US" sz="1400" b="1" i="1">
                        <a:solidFill>
                          <a:srgbClr val="000000"/>
                        </a:solidFill>
                        <a:latin typeface="Cambria Math" panose="02040503050406030204" pitchFamily="18" charset="0"/>
                      </a:rPr>
                      <m:t>=</m:t>
                    </m:r>
                    <m:d>
                      <m:dPr>
                        <m:begChr m:val="{"/>
                        <m:endChr m:val="}"/>
                        <m:ctrlPr>
                          <a:rPr lang="en-US" sz="1400" b="1" i="1">
                            <a:solidFill>
                              <a:srgbClr val="000000"/>
                            </a:solidFill>
                            <a:latin typeface="Cambria Math" panose="02040503050406030204" pitchFamily="18" charset="0"/>
                          </a:rPr>
                        </m:ctrlPr>
                      </m:dPr>
                      <m:e>
                        <m:r>
                          <m:rPr>
                            <m:nor/>
                          </m:rPr>
                          <a:rPr lang="en-US" sz="1400" b="0" i="0" smtClean="0">
                            <a:solidFill>
                              <a:srgbClr val="000000"/>
                            </a:solidFill>
                            <a:latin typeface="Cambria Math" panose="02040503050406030204" pitchFamily="18" charset="0"/>
                          </a:rPr>
                          <m:t>1</m:t>
                        </m:r>
                        <m:r>
                          <m:rPr>
                            <m:nor/>
                          </m:rPr>
                          <a:rPr lang="en-GB" sz="1400">
                            <a:solidFill>
                              <a:srgbClr val="000000"/>
                            </a:solidFill>
                          </a:rPr>
                          <m:t>, .., </m:t>
                        </m:r>
                        <m:r>
                          <a:rPr lang="en-US" sz="1400" b="0" i="1" smtClean="0">
                            <a:solidFill>
                              <a:srgbClr val="000000"/>
                            </a:solidFill>
                            <a:latin typeface="Cambria Math" panose="02040503050406030204" pitchFamily="18" charset="0"/>
                          </a:rPr>
                          <m:t>𝑛</m:t>
                        </m:r>
                      </m:e>
                    </m:d>
                    <m:r>
                      <a:rPr lang="el-GR" sz="1400" b="0" i="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m:t>
                    </m:r>
                    <m:r>
                      <a:rPr lang="en-US" sz="1400" b="0" i="1">
                        <a:solidFill>
                          <a:srgbClr val="000000"/>
                        </a:solidFill>
                        <a:latin typeface="Cambria Math" panose="02040503050406030204" pitchFamily="18" charset="0"/>
                      </a:rPr>
                      <m:t>𝑁</m:t>
                    </m:r>
                    <m:r>
                      <a:rPr lang="en-US" sz="1400" b="1" i="0"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total number of players</a:t>
                </a:r>
                <a:endParaRPr lang="en-US" sz="1400" b="1" dirty="0">
                  <a:solidFill>
                    <a:srgbClr val="000000"/>
                  </a:solidFill>
                </a:endParaRPr>
              </a:p>
              <a:p>
                <a:pPr lvl="1" fontAlgn="base"/>
                <a:r>
                  <a:rPr lang="en-GB" sz="1400" b="1" dirty="0">
                    <a:solidFill>
                      <a:srgbClr val="000000"/>
                    </a:solidFill>
                  </a:rPr>
                  <a:t>Pure player strategy set</a:t>
                </a:r>
                <a:r>
                  <a:rPr lang="en-GB" sz="1400" dirty="0">
                    <a:solidFill>
                      <a:srgbClr val="000000"/>
                    </a:solidFill>
                  </a:rPr>
                  <a:t>  </a:t>
                </a:r>
                <a14:m>
                  <m:oMath xmlns:m="http://schemas.openxmlformats.org/officeDocument/2006/math">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𝑀</m:t>
                        </m:r>
                      </m:e>
                      <m:sub>
                        <m:r>
                          <a:rPr lang="en-US" sz="1400" i="1">
                            <a:solidFill>
                              <a:srgbClr val="000000"/>
                            </a:solidFill>
                            <a:latin typeface="Cambria Math" panose="02040503050406030204" pitchFamily="18" charset="0"/>
                          </a:rPr>
                          <m:t>𝑖</m:t>
                        </m:r>
                      </m:sub>
                    </m:sSub>
                    <m:r>
                      <a:rPr lang="en-US" sz="1400" b="1" i="1" smtClean="0">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m:t>
                    </m:r>
                    <m:r>
                      <a:rPr lang="en-US" sz="1400" b="1" i="1" smtClean="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1</m:t>
                        </m:r>
                      </m:sub>
                    </m:sSub>
                    <m:r>
                      <a:rPr lang="en-US" sz="1400" b="0" i="1">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a:solidFill>
                              <a:srgbClr val="000000"/>
                            </a:solidFill>
                            <a:latin typeface="Cambria Math" panose="02040503050406030204" pitchFamily="18" charset="0"/>
                          </a:rPr>
                          <m:t>2</m:t>
                        </m:r>
                      </m:sub>
                    </m:sSub>
                    <m:r>
                      <a:rPr lang="en-US" sz="1400" b="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𝑚</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ub>
                    </m:sSub>
                    <m:r>
                      <a:rPr lang="en-US" sz="1400" b="1" i="1">
                        <a:solidFill>
                          <a:srgbClr val="000000"/>
                        </a:solidFill>
                        <a:latin typeface="Cambria Math" panose="02040503050406030204" pitchFamily="18" charset="0"/>
                      </a:rPr>
                      <m:t>} </m:t>
                    </m:r>
                  </m:oMath>
                </a14:m>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r>
                  <a:rPr lang="en-US" sz="1400" b="1" dirty="0">
                    <a:solidFill>
                      <a:srgbClr val="000000"/>
                    </a:solidFill>
                  </a:rPr>
                  <a:t> </a:t>
                </a:r>
                <a:r>
                  <a:rPr lang="en-US" sz="1400" dirty="0">
                    <a:solidFill>
                      <a:srgbClr val="000000"/>
                    </a:solidFill>
                  </a:rPr>
                  <a:t>: total number of pure strategies of player </a:t>
                </a:r>
                <a14:m>
                  <m:oMath xmlns:m="http://schemas.openxmlformats.org/officeDocument/2006/math">
                    <m:r>
                      <a:rPr lang="en-US" sz="1400" b="0" i="1" smtClean="0">
                        <a:solidFill>
                          <a:srgbClr val="000000"/>
                        </a:solidFill>
                        <a:latin typeface="Cambria Math" panose="02040503050406030204" pitchFamily="18" charset="0"/>
                      </a:rPr>
                      <m:t>𝑖</m:t>
                    </m:r>
                  </m:oMath>
                </a14:m>
                <a:endParaRPr lang="en-US" sz="1400" b="1" dirty="0">
                  <a:solidFill>
                    <a:srgbClr val="000000"/>
                  </a:solidFill>
                </a:endParaRPr>
              </a:p>
              <a:p>
                <a:pPr lvl="1" fontAlgn="base"/>
                <a:r>
                  <a:rPr lang="en-GB" sz="1400" b="1" dirty="0">
                    <a:solidFill>
                      <a:srgbClr val="000000"/>
                    </a:solidFill>
                  </a:rPr>
                  <a:t>Mixed player strategy vector  </a:t>
                </a:r>
                <a14:m>
                  <m:oMath xmlns:m="http://schemas.openxmlformats.org/officeDocument/2006/math">
                    <m:sSub>
                      <m:sSubPr>
                        <m:ctrlPr>
                          <a:rPr lang="en-US" sz="1400" i="1">
                            <a:solidFill>
                              <a:srgbClr val="000000"/>
                            </a:solidFill>
                            <a:latin typeface="Cambria Math" panose="02040503050406030204" pitchFamily="18" charset="0"/>
                          </a:rPr>
                        </m:ctrlPr>
                      </m:sSubPr>
                      <m:e>
                        <m:r>
                          <m:rPr>
                            <m:sty m:val="p"/>
                          </m:rPr>
                          <a:rPr lang="en-US" sz="1400" b="0" i="0" smtClean="0">
                            <a:solidFill>
                              <a:srgbClr val="000000"/>
                            </a:solidFill>
                            <a:latin typeface="Cambria Math" panose="02040503050406030204" pitchFamily="18" charset="0"/>
                          </a:rPr>
                          <m:t>x</m:t>
                        </m:r>
                      </m:e>
                      <m:sub>
                        <m:r>
                          <m:rPr>
                            <m:sty m:val="p"/>
                          </m:rPr>
                          <a:rPr lang="en-US" sz="1400">
                            <a:solidFill>
                              <a:srgbClr val="000000"/>
                            </a:solidFill>
                            <a:latin typeface="Cambria Math" panose="02040503050406030204" pitchFamily="18" charset="0"/>
                          </a:rPr>
                          <m:t>i</m:t>
                        </m:r>
                      </m:sub>
                    </m:sSub>
                    <m:r>
                      <a:rPr lang="en-US" sz="1400" b="0" i="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m:t>
                    </m:r>
                    <m:r>
                      <a:rPr lang="en-US" sz="1400" b="0" i="0" smtClean="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a:solidFill>
                              <a:srgbClr val="000000"/>
                            </a:solidFill>
                            <a:latin typeface="Cambria Math" panose="02040503050406030204" pitchFamily="18" charset="0"/>
                          </a:rPr>
                          <m:t>1</m:t>
                        </m:r>
                      </m:sub>
                    </m:sSub>
                    <m:r>
                      <a:rPr lang="en-US" sz="1400" b="0" i="0">
                        <a:solidFill>
                          <a:srgbClr val="000000"/>
                        </a:solidFill>
                        <a:latin typeface="Cambria Math" panose="02040503050406030204" pitchFamily="18" charset="0"/>
                      </a:rPr>
                      <m:t>, </m:t>
                    </m:r>
                    <m:sSub>
                      <m:sSubPr>
                        <m:ctrlPr>
                          <a:rPr lang="en-US" sz="1400" b="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2</m:t>
                        </m:r>
                      </m:sub>
                    </m:sSub>
                    <m:r>
                      <a:rPr lang="en-US" sz="1400" b="0" i="0"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b="0" i="0"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b="0" i="0" smtClean="0">
                            <a:solidFill>
                              <a:srgbClr val="000000"/>
                            </a:solidFill>
                            <a:latin typeface="Cambria Math" panose="02040503050406030204" pitchFamily="18" charset="0"/>
                          </a:rPr>
                          <m:t>|</m:t>
                        </m:r>
                      </m:sub>
                    </m:sSub>
                    <m:r>
                      <a:rPr lang="en-US" sz="1400" b="0" i="0" smtClean="0">
                        <a:solidFill>
                          <a:srgbClr val="000000"/>
                        </a:solidFill>
                        <a:latin typeface="Cambria Math" panose="02040503050406030204" pitchFamily="18" charset="0"/>
                      </a:rPr>
                      <m:t> </m:t>
                    </m:r>
                    <m:r>
                      <a:rPr lang="en-US" sz="1400" b="0" i="0" smtClean="0">
                        <a:solidFill>
                          <a:srgbClr val="000000"/>
                        </a:solidFill>
                        <a:latin typeface="Cambria Math" panose="02040503050406030204" pitchFamily="18" charset="0"/>
                      </a:rPr>
                      <m:t>)</m:t>
                    </m:r>
                  </m:oMath>
                </a14:m>
                <a:r>
                  <a:rPr lang="en-GB"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h</m:t>
                        </m:r>
                      </m:sub>
                    </m:sSub>
                  </m:oMath>
                </a14:m>
                <a:r>
                  <a:rPr lang="en-GB" sz="1400" dirty="0">
                    <a:solidFill>
                      <a:srgbClr val="000000"/>
                    </a:solidFill>
                  </a:rPr>
                  <a:t> : probability of player </a:t>
                </a:r>
                <a14:m>
                  <m:oMath xmlns:m="http://schemas.openxmlformats.org/officeDocument/2006/math">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 </m:t>
                    </m:r>
                  </m:oMath>
                </a14:m>
                <a:r>
                  <a:rPr lang="en-GB" sz="1400" dirty="0">
                    <a:solidFill>
                      <a:srgbClr val="000000"/>
                    </a:solidFill>
                  </a:rPr>
                  <a:t>to choose its </a:t>
                </a:r>
                <a14:m>
                  <m:oMath xmlns:m="http://schemas.openxmlformats.org/officeDocument/2006/math">
                    <m:r>
                      <a:rPr lang="en-US" sz="1400" b="0" i="1" smtClean="0">
                        <a:solidFill>
                          <a:srgbClr val="000000"/>
                        </a:solidFill>
                        <a:latin typeface="Cambria Math" panose="02040503050406030204" pitchFamily="18" charset="0"/>
                      </a:rPr>
                      <m:t>h</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𝑡h</m:t>
                    </m:r>
                  </m:oMath>
                </a14:m>
                <a:r>
                  <a:rPr lang="en-GB" sz="1400" dirty="0">
                    <a:solidFill>
                      <a:srgbClr val="000000"/>
                    </a:solidFill>
                  </a:rPr>
                  <a:t> pure strategy </a:t>
                </a:r>
              </a:p>
              <a:p>
                <a:pPr lvl="2" fontAlgn="base">
                  <a:spcAft>
                    <a:spcPts val="500"/>
                  </a:spcAft>
                </a:pPr>
                <a14:m>
                  <m:oMath xmlns:m="http://schemas.openxmlformats.org/officeDocument/2006/math">
                    <m:r>
                      <m:rPr>
                        <m:sty m:val="p"/>
                      </m:rPr>
                      <a:rPr lang="el-GR" sz="1200">
                        <a:latin typeface="Cambria Math" panose="02040503050406030204" pitchFamily="18" charset="0"/>
                      </a:rPr>
                      <m:t>Δ</m:t>
                    </m:r>
                    <m:r>
                      <a:rPr lang="en-US" sz="1200">
                        <a:latin typeface="Cambria Math" panose="02040503050406030204" pitchFamily="18" charset="0"/>
                      </a:rPr>
                      <m:t>=</m:t>
                    </m:r>
                    <m:d>
                      <m:dPr>
                        <m:begChr m:val="{"/>
                        <m:endChr m:val="}"/>
                        <m:ctrlPr>
                          <a:rPr lang="en-US" sz="1200">
                            <a:latin typeface="Cambria Math" panose="02040503050406030204" pitchFamily="18" charset="0"/>
                          </a:rPr>
                        </m:ctrlPr>
                      </m:dPr>
                      <m:e>
                        <m:r>
                          <a:rPr lang="en-US" sz="1200">
                            <a:latin typeface="Cambria Math" panose="02040503050406030204" pitchFamily="18" charset="0"/>
                          </a:rPr>
                          <m:t> </m:t>
                        </m:r>
                        <m:r>
                          <m:rPr>
                            <m:sty m:val="p"/>
                          </m:rPr>
                          <a:rPr lang="en-US" sz="1200">
                            <a:latin typeface="Cambria Math" panose="02040503050406030204" pitchFamily="18" charset="0"/>
                          </a:rPr>
                          <m:t>x</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solidFill>
                                  <a:srgbClr val="000000"/>
                                </a:solidFill>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rPr>
                              <m:t>𝑛</m:t>
                            </m:r>
                          </m:sup>
                        </m:sSup>
                        <m:r>
                          <a:rPr lang="en-US" sz="1200" i="1">
                            <a:latin typeface="Cambria Math" panose="02040503050406030204" pitchFamily="18" charset="0"/>
                          </a:rPr>
                          <m:t> : </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r>
                          <a:rPr lang="en-US" sz="1200">
                            <a:latin typeface="Cambria Math" panose="02040503050406030204" pitchFamily="18" charset="0"/>
                          </a:rPr>
                          <m:t>=1, </m:t>
                        </m:r>
                        <m:r>
                          <m:rPr>
                            <m:sty m:val="p"/>
                          </m:rPr>
                          <a:rPr lang="en-US" sz="1200">
                            <a:latin typeface="Cambria Math" panose="02040503050406030204" pitchFamily="18" charset="0"/>
                          </a:rPr>
                          <m:t>where</m:t>
                        </m:r>
                        <m:r>
                          <a:rPr lang="en-US" sz="1200">
                            <a:latin typeface="Cambria Math" panose="02040503050406030204" pitchFamily="18" charset="0"/>
                          </a:rPr>
                          <m:t> </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x</m:t>
                            </m:r>
                          </m:e>
                          <m:sub>
                            <m:r>
                              <m:rPr>
                                <m:sty m:val="p"/>
                              </m:rPr>
                              <a:rPr lang="en-US" sz="1200">
                                <a:latin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𝑓𝑜𝑟</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𝑖</m:t>
                        </m:r>
                        <m:r>
                          <a:rPr lang="en-US" sz="1200">
                            <a:latin typeface="Cambria Math" panose="02040503050406030204" pitchFamily="18" charset="0"/>
                            <a:ea typeface="Cambria Math" panose="02040503050406030204" pitchFamily="18" charset="0"/>
                          </a:rPr>
                          <m:t>=0,1, …, </m:t>
                        </m:r>
                        <m:r>
                          <m:rPr>
                            <m:sty m:val="p"/>
                          </m:rPr>
                          <a:rPr lang="en-US" sz="1200">
                            <a:latin typeface="Cambria Math" panose="02040503050406030204" pitchFamily="18" charset="0"/>
                            <a:ea typeface="Cambria Math" panose="02040503050406030204" pitchFamily="18" charset="0"/>
                          </a:rPr>
                          <m:t>n</m:t>
                        </m:r>
                      </m:e>
                    </m:d>
                    <m:r>
                      <a:rPr lang="en-US" sz="1200" b="0" i="1" smtClean="0">
                        <a:latin typeface="Cambria Math" panose="02040503050406030204" pitchFamily="18" charset="0"/>
                        <a:ea typeface="Cambria Math" panose="02040503050406030204" pitchFamily="18" charset="0"/>
                      </a:rPr>
                      <m:t>→ </m:t>
                    </m:r>
                  </m:oMath>
                </a14:m>
                <a:r>
                  <a:rPr lang="en-US" sz="1200" dirty="0">
                    <a:solidFill>
                      <a:srgbClr val="000000"/>
                    </a:solidFill>
                  </a:rPr>
                  <a:t>probability simplex </a:t>
                </a:r>
              </a:p>
              <a:p>
                <a:pPr lvl="2" fontAlgn="base">
                  <a:spcAft>
                    <a:spcPts val="500"/>
                  </a:spcAft>
                </a:pPr>
                <a14:m>
                  <m:oMath xmlns:m="http://schemas.openxmlformats.org/officeDocument/2006/math">
                    <m:r>
                      <a:rPr lang="en-US" sz="1200" i="1" smtClean="0">
                        <a:latin typeface="Cambria Math" panose="02040503050406030204" pitchFamily="18" charset="0"/>
                      </a:rPr>
                      <m:t>𝑛</m:t>
                    </m:r>
                    <m:r>
                      <a:rPr lang="en-US" sz="1200" i="1">
                        <a:latin typeface="Cambria Math" panose="02040503050406030204" pitchFamily="18" charset="0"/>
                      </a:rPr>
                      <m:t> </m:t>
                    </m:r>
                  </m:oMath>
                </a14:m>
                <a:r>
                  <a:rPr lang="en-GB" sz="1200" dirty="0"/>
                  <a:t>: number of pure strategies of player </a:t>
                </a:r>
                <a14:m>
                  <m:oMath xmlns:m="http://schemas.openxmlformats.org/officeDocument/2006/math">
                    <m:r>
                      <a:rPr lang="en-US" sz="1200" i="1">
                        <a:latin typeface="Cambria Math" panose="02040503050406030204" pitchFamily="18" charset="0"/>
                      </a:rPr>
                      <m:t>𝑖</m:t>
                    </m:r>
                  </m:oMath>
                </a14:m>
                <a:r>
                  <a:rPr lang="en-US" sz="1200" dirty="0">
                    <a:solidFill>
                      <a:srgbClr val="000000"/>
                    </a:solidFill>
                  </a:rPr>
                  <a:t> </a:t>
                </a:r>
                <a:endParaRPr lang="el-GR" sz="1200" dirty="0">
                  <a:solidFill>
                    <a:srgbClr val="000000"/>
                  </a:solidFill>
                </a:endParaRPr>
              </a:p>
              <a:p>
                <a:pPr lvl="1" fontAlgn="base"/>
                <a:r>
                  <a:rPr lang="en-GB" sz="1400" b="1" dirty="0">
                    <a:solidFill>
                      <a:srgbClr val="000000"/>
                    </a:solidFill>
                  </a:rPr>
                  <a:t>Payoff</a:t>
                </a:r>
                <a:r>
                  <a:rPr lang="en-GB" sz="1400" dirty="0">
                    <a:solidFill>
                      <a:srgbClr val="000000"/>
                    </a:solidFill>
                  </a:rPr>
                  <a:t>  </a:t>
                </a:r>
                <a:r>
                  <a:rPr lang="en-GB" sz="1400" b="1" dirty="0">
                    <a:solidFill>
                      <a:srgbClr val="000000"/>
                    </a:solidFill>
                  </a:rPr>
                  <a:t>→  </a:t>
                </a:r>
                <a:r>
                  <a:rPr lang="en-GB" sz="1400" dirty="0">
                    <a:solidFill>
                      <a:srgbClr val="000000"/>
                    </a:solidFill>
                  </a:rPr>
                  <a:t>value associated with a possible outcome of a game ( set of strategies )</a:t>
                </a:r>
              </a:p>
              <a:p>
                <a:pPr lvl="1" fontAlgn="base"/>
                <a:r>
                  <a:rPr lang="en-GB" sz="1400" b="1" dirty="0">
                    <a:solidFill>
                      <a:srgbClr val="000000"/>
                    </a:solidFill>
                  </a:rPr>
                  <a:t>Utility</a:t>
                </a:r>
                <a:r>
                  <a:rPr lang="en-GB" sz="1400" dirty="0">
                    <a:solidFill>
                      <a:srgbClr val="000000"/>
                    </a:solidFill>
                  </a:rPr>
                  <a:t> function</a:t>
                </a:r>
                <a:r>
                  <a:rPr lang="en-US" sz="1400" dirty="0">
                    <a:solidFill>
                      <a:srgbClr val="000000"/>
                    </a:solidFill>
                  </a:rPr>
                  <a:t>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𝑀</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 …  × </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𝑁</m:t>
                        </m:r>
                      </m:sub>
                    </m:sSub>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ℝ</m:t>
                    </m:r>
                  </m:oMath>
                </a14:m>
                <a:endParaRPr lang="en-GB" sz="1400" dirty="0">
                  <a:solidFill>
                    <a:srgbClr val="000000"/>
                  </a:solidFill>
                </a:endParaRPr>
              </a:p>
              <a:p>
                <a:pPr lvl="2" fontAlgn="base"/>
                <a:r>
                  <a:rPr lang="en-GB" sz="1200" dirty="0">
                    <a:solidFill>
                      <a:srgbClr val="000000"/>
                    </a:solidFill>
                  </a:rPr>
                  <a:t>strategies → payoffs</a:t>
                </a:r>
              </a:p>
              <a:p>
                <a:pPr lvl="2" fontAlgn="base"/>
                <a:r>
                  <a:rPr lang="en-GB" sz="1200" dirty="0"/>
                  <a:t>combination of strategies played by all players </a:t>
                </a:r>
                <a:endParaRPr lang="el-GR" sz="1200" dirty="0"/>
              </a:p>
              <a:p>
                <a:pPr lvl="1"/>
                <a:r>
                  <a:rPr lang="en-GB" sz="1400" b="1" dirty="0">
                    <a:solidFill>
                      <a:srgbClr val="000000"/>
                    </a:solidFill>
                  </a:rPr>
                  <a:t>Nash equilibrium →</a:t>
                </a:r>
                <a:r>
                  <a:rPr lang="en-GB" sz="1400" dirty="0">
                    <a:solidFill>
                      <a:srgbClr val="000000"/>
                    </a:solidFill>
                  </a:rPr>
                  <a:t> set of strategy profiles in which each strategy is a </a:t>
                </a:r>
                <a:r>
                  <a:rPr lang="en-GB" sz="1400" b="1" dirty="0">
                    <a:solidFill>
                      <a:srgbClr val="000000"/>
                    </a:solidFill>
                  </a:rPr>
                  <a:t>best</a:t>
                </a:r>
                <a:r>
                  <a:rPr lang="en-GB" sz="1400" dirty="0">
                    <a:solidFill>
                      <a:srgbClr val="000000"/>
                    </a:solidFill>
                  </a:rPr>
                  <a:t> </a:t>
                </a:r>
                <a:r>
                  <a:rPr lang="en-GB" sz="1400" b="1" dirty="0">
                    <a:solidFill>
                      <a:srgbClr val="000000"/>
                    </a:solidFill>
                  </a:rPr>
                  <a:t>response</a:t>
                </a:r>
                <a:r>
                  <a:rPr lang="en-GB" sz="1400" dirty="0">
                    <a:solidFill>
                      <a:srgbClr val="000000"/>
                    </a:solidFill>
                  </a:rPr>
                  <a:t> to the strategy of the co-players and no player has the incentive to deviate from their decision ( changing strategy </a:t>
                </a:r>
                <a14:m>
                  <m:oMath xmlns:m="http://schemas.openxmlformats.org/officeDocument/2006/math">
                    <m:r>
                      <a:rPr lang="en-GB" sz="1600" b="1" i="1">
                        <a:solidFill>
                          <a:srgbClr val="000000"/>
                        </a:solidFill>
                        <a:latin typeface="Cambria Math" panose="02040503050406030204" pitchFamily="18" charset="0"/>
                        <a:ea typeface="Cambria Math" panose="02040503050406030204" pitchFamily="18" charset="0"/>
                      </a:rPr>
                      <m:t>↛</m:t>
                    </m:r>
                  </m:oMath>
                </a14:m>
                <a:r>
                  <a:rPr lang="en-GB" sz="1400" b="1" dirty="0">
                    <a:solidFill>
                      <a:srgbClr val="000000"/>
                    </a:solidFill>
                  </a:rPr>
                  <a:t> </a:t>
                </a:r>
                <a:r>
                  <a:rPr lang="en-GB" sz="1400" dirty="0">
                    <a:solidFill>
                      <a:srgbClr val="000000"/>
                    </a:solidFill>
                  </a:rPr>
                  <a:t>payoff increase )</a:t>
                </a:r>
                <a:endParaRPr lang="en-GB" sz="800" dirty="0"/>
              </a:p>
              <a:p>
                <a:pPr lvl="3" fontAlgn="base"/>
                <a:endParaRPr lang="en-GB" sz="1000" dirty="0">
                  <a:solidFill>
                    <a:srgbClr val="000000"/>
                  </a:solidFill>
                </a:endParaRPr>
              </a:p>
              <a:p>
                <a:pPr fontAlgn="base"/>
                <a:r>
                  <a:rPr lang="en-GB" sz="1600" b="1" dirty="0">
                    <a:solidFill>
                      <a:srgbClr val="000000"/>
                    </a:solidFill>
                  </a:rPr>
                  <a:t>Classical game theory VS Evolutionary game theory</a:t>
                </a:r>
                <a:r>
                  <a:rPr lang="en-GB" sz="1600" dirty="0">
                    <a:solidFill>
                      <a:srgbClr val="000000"/>
                    </a:solidFill>
                  </a:rPr>
                  <a:t> </a:t>
                </a:r>
              </a:p>
              <a:p>
                <a:pPr lvl="1" fontAlgn="base"/>
                <a:r>
                  <a:rPr lang="en-GB" sz="1400" b="1" dirty="0">
                    <a:solidFill>
                      <a:srgbClr val="000000"/>
                    </a:solidFill>
                  </a:rPr>
                  <a:t>Static</a:t>
                </a:r>
                <a:r>
                  <a:rPr lang="en-GB" sz="1400" dirty="0">
                    <a:solidFill>
                      <a:srgbClr val="000000"/>
                    </a:solidFill>
                  </a:rPr>
                  <a:t> VS </a:t>
                </a:r>
                <a:r>
                  <a:rPr lang="en-GB" sz="1400" b="1" dirty="0">
                    <a:solidFill>
                      <a:srgbClr val="000000"/>
                    </a:solidFill>
                  </a:rPr>
                  <a:t>Dynamic</a:t>
                </a:r>
                <a:r>
                  <a:rPr lang="en-GB" sz="1400" dirty="0">
                    <a:solidFill>
                      <a:srgbClr val="000000"/>
                    </a:solidFill>
                  </a:rPr>
                  <a:t> strategies</a:t>
                </a:r>
              </a:p>
              <a:p>
                <a:pPr lvl="1" fontAlgn="base"/>
                <a:r>
                  <a:rPr lang="en-GB" sz="1400" b="1" dirty="0">
                    <a:solidFill>
                      <a:srgbClr val="000000"/>
                    </a:solidFill>
                  </a:rPr>
                  <a:t>Evolutionary game theory </a:t>
                </a:r>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m:t>
                    </m:r>
                  </m:oMath>
                </a14:m>
                <a:r>
                  <a:rPr lang="en-GB" sz="1400" dirty="0">
                    <a:solidFill>
                      <a:srgbClr val="000000"/>
                    </a:solidFill>
                  </a:rPr>
                  <a:t> dynamics of strategy change through repeated games</a:t>
                </a:r>
              </a:p>
              <a:p>
                <a:pPr lvl="1" fontAlgn="base"/>
                <a:endParaRPr lang="en-GB" sz="1400" dirty="0">
                  <a:solidFill>
                    <a:srgbClr val="000000"/>
                  </a:solidFill>
                </a:endParaRPr>
              </a:p>
              <a:p>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770709" y="2738914"/>
                <a:ext cx="10750731" cy="3933172"/>
              </a:xfrm>
              <a:blipFill>
                <a:blip r:embed="rId5"/>
                <a:stretch>
                  <a:fillRect l="-118" t="-1608"/>
                </a:stretch>
              </a:blipFill>
            </p:spPr>
            <p:txBody>
              <a:bodyPr/>
              <a:lstStyle/>
              <a:p>
                <a:r>
                  <a:rPr lang="en-GR">
                    <a:noFill/>
                  </a:rPr>
                  <a:t> </a:t>
                </a:r>
              </a:p>
            </p:txBody>
          </p:sp>
        </mc:Fallback>
      </mc:AlternateContent>
    </p:spTree>
    <p:extLst>
      <p:ext uri="{BB962C8B-B14F-4D97-AF65-F5344CB8AC3E}">
        <p14:creationId xmlns:p14="http://schemas.microsoft.com/office/powerpoint/2010/main" val="31907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A9F255A5-4F91-0646-9A63-EC3113D7A517}"/>
              </a:ext>
            </a:extLst>
          </p:cNvPr>
          <p:cNvGraphicFramePr>
            <a:graphicFrameLocks noGrp="1"/>
          </p:cNvGraphicFramePr>
          <p:nvPr>
            <p:ph idx="1"/>
            <p:extLst>
              <p:ext uri="{D42A27DB-BD31-4B8C-83A1-F6EECF244321}">
                <p14:modId xmlns:p14="http://schemas.microsoft.com/office/powerpoint/2010/main" val="583492382"/>
              </p:ext>
            </p:extLst>
          </p:nvPr>
        </p:nvGraphicFramePr>
        <p:xfrm>
          <a:off x="4487128" y="406200"/>
          <a:ext cx="7334079" cy="606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E83E941B-942E-E840-96F6-99B150EDF947}"/>
              </a:ext>
            </a:extLst>
          </p:cNvPr>
          <p:cNvSpPr txBox="1">
            <a:spLocks/>
          </p:cNvSpPr>
          <p:nvPr/>
        </p:nvSpPr>
        <p:spPr>
          <a:xfrm>
            <a:off x="-1273001" y="379346"/>
            <a:ext cx="4438332"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latin typeface="Arial" panose="020B0604020202020204" pitchFamily="34" charset="0"/>
                <a:cs typeface="Arial" panose="020B0604020202020204" pitchFamily="34" charset="0"/>
              </a:rPr>
              <a:t>Proposed 		System</a:t>
            </a:r>
            <a:endParaRPr lang="en-US" sz="40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83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Rectangle 9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1273001" y="379346"/>
            <a:ext cx="4438332" cy="3387497"/>
          </a:xfrm>
        </p:spPr>
        <p:txBody>
          <a:bodyPr anchor="b">
            <a:normAutofit/>
          </a:bodyPr>
          <a:lstStyle/>
          <a:p>
            <a:pPr algn="r"/>
            <a:r>
              <a:rPr lang="en-US" sz="4000" dirty="0">
                <a:solidFill>
                  <a:srgbClr val="FFFFFF"/>
                </a:solidFill>
                <a:latin typeface="Arial" panose="020B0604020202020204" pitchFamily="34" charset="0"/>
                <a:cs typeface="Arial" panose="020B0604020202020204" pitchFamily="34" charset="0"/>
              </a:rPr>
              <a:t>Proposed 		System</a:t>
            </a:r>
          </a:p>
        </p:txBody>
      </p:sp>
      <p:graphicFrame>
        <p:nvGraphicFramePr>
          <p:cNvPr id="11" name="Content Placeholder 2">
            <a:extLst>
              <a:ext uri="{FF2B5EF4-FFF2-40B4-BE49-F238E27FC236}">
                <a16:creationId xmlns:a16="http://schemas.microsoft.com/office/drawing/2014/main" id="{04D50B5E-ECCB-6C44-99D5-74BAC036FE18}"/>
              </a:ext>
            </a:extLst>
          </p:cNvPr>
          <p:cNvGraphicFramePr>
            <a:graphicFrameLocks/>
          </p:cNvGraphicFramePr>
          <p:nvPr>
            <p:extLst>
              <p:ext uri="{D42A27DB-BD31-4B8C-83A1-F6EECF244321}">
                <p14:modId xmlns:p14="http://schemas.microsoft.com/office/powerpoint/2010/main" val="611878470"/>
              </p:ext>
            </p:extLst>
          </p:nvPr>
        </p:nvGraphicFramePr>
        <p:xfrm>
          <a:off x="4472328" y="476147"/>
          <a:ext cx="736368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4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619373" y="1243013"/>
            <a:ext cx="4316233" cy="4371974"/>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Data 		Modelling</a:t>
            </a:r>
            <a:endParaRPr lang="el-GR" sz="40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6911788" y="1032986"/>
            <a:ext cx="3872884" cy="4792027"/>
          </a:xfrm>
        </p:spPr>
        <p:txBody>
          <a:bodyPr anchor="ctr">
            <a:normAutofit/>
          </a:bodyPr>
          <a:lstStyle/>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Data Geometry</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Strategy Space</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rgbClr val="FFFFFF"/>
                </a:solidFill>
                <a:latin typeface="Arial" panose="020B0604020202020204" pitchFamily="34" charset="0"/>
                <a:cs typeface="Arial" panose="020B0604020202020204" pitchFamily="34" charset="0"/>
              </a:rPr>
              <a:t>Payoff</a:t>
            </a: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r>
              <a:rPr lang="en-GB" sz="2400" dirty="0">
                <a:solidFill>
                  <a:srgbClr val="FFFFFF"/>
                </a:solidFill>
                <a:latin typeface="Arial" panose="020B0604020202020204" pitchFamily="34" charset="0"/>
                <a:cs typeface="Arial" panose="020B0604020202020204" pitchFamily="34" charset="0"/>
              </a:rPr>
              <a:t>System Dynamics &amp; Sense Classification</a:t>
            </a:r>
            <a:endParaRPr lang="en-US" sz="2400" dirty="0">
              <a:solidFill>
                <a:srgbClr val="FFFFFF"/>
              </a:solidFill>
              <a:latin typeface="Arial" panose="020B0604020202020204" pitchFamily="34" charset="0"/>
              <a:cs typeface="Arial" panose="020B0604020202020204" pitchFamily="34" charset="0"/>
            </a:endParaRPr>
          </a:p>
          <a:p>
            <a:endParaRPr lang="en-US" sz="2400" dirty="0">
              <a:solidFill>
                <a:srgbClr val="FFFFFF"/>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2601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DA769-27DE-4814-98C3-E6ADA4B1EF85}"/>
              </a:ext>
            </a:extLst>
          </p:cNvPr>
          <p:cNvPicPr>
            <a:picLocks noChangeAspect="1"/>
          </p:cNvPicPr>
          <p:nvPr/>
        </p:nvPicPr>
        <p:blipFill rotWithShape="1">
          <a:blip r:embed="rId3">
            <a:alphaModFix/>
          </a:blip>
          <a:srcRect l="989" r="48610"/>
          <a:stretch/>
        </p:blipFill>
        <p:spPr>
          <a:xfrm>
            <a:off x="7505963" y="10"/>
            <a:ext cx="4686038" cy="6857990"/>
          </a:xfrm>
          <a:prstGeom prst="rect">
            <a:avLst/>
          </a:prstGeom>
        </p:spPr>
      </p:pic>
      <p:sp>
        <p:nvSpPr>
          <p:cNvPr id="2" name="Title 1">
            <a:extLst>
              <a:ext uri="{FF2B5EF4-FFF2-40B4-BE49-F238E27FC236}">
                <a16:creationId xmlns:a16="http://schemas.microsoft.com/office/drawing/2014/main" id="{C971AC82-EB96-462D-BED8-5CF3D382DFF0}"/>
              </a:ext>
            </a:extLst>
          </p:cNvPr>
          <p:cNvSpPr>
            <a:spLocks noGrp="1"/>
          </p:cNvSpPr>
          <p:nvPr>
            <p:ph type="title"/>
          </p:nvPr>
        </p:nvSpPr>
        <p:spPr>
          <a:xfrm>
            <a:off x="248406" y="0"/>
            <a:ext cx="4803636" cy="1311664"/>
          </a:xfrm>
        </p:spPr>
        <p:txBody>
          <a:bodyPr>
            <a:normAutofit/>
          </a:bodyPr>
          <a:lstStyle/>
          <a:p>
            <a:r>
              <a:rPr lang="en-US" sz="4000" dirty="0">
                <a:solidFill>
                  <a:srgbClr val="000000"/>
                </a:solidFill>
                <a:latin typeface="Arial" panose="020B0604020202020204" pitchFamily="34" charset="0"/>
                <a:cs typeface="Arial" panose="020B0604020202020204" pitchFamily="34" charset="0"/>
              </a:rPr>
              <a:t>Data Geometry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861A72-2853-4326-9060-F59A5559E06F}"/>
                  </a:ext>
                </a:extLst>
              </p:cNvPr>
              <p:cNvSpPr>
                <a:spLocks noGrp="1"/>
              </p:cNvSpPr>
              <p:nvPr>
                <p:ph idx="1"/>
              </p:nvPr>
            </p:nvSpPr>
            <p:spPr>
              <a:xfrm>
                <a:off x="248406" y="768325"/>
                <a:ext cx="7257556" cy="6559825"/>
              </a:xfrm>
            </p:spPr>
            <p:txBody>
              <a:bodyPr anchor="ctr">
                <a:noAutofit/>
              </a:bodyPr>
              <a:lstStyle/>
              <a:p>
                <a:pPr fontAlgn="base"/>
                <a:r>
                  <a:rPr lang="en-GB" sz="1600" b="1" dirty="0">
                    <a:solidFill>
                      <a:srgbClr val="000000"/>
                    </a:solidFill>
                  </a:rPr>
                  <a:t>List</a:t>
                </a:r>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𝐼</m:t>
                    </m:r>
                  </m:oMath>
                </a14:m>
                <a:r>
                  <a:rPr lang="en-GB" sz="1600" dirty="0">
                    <a:solidFill>
                      <a:srgbClr val="000000"/>
                    </a:solidFill>
                  </a:rPr>
                  <a:t> of </a:t>
                </a:r>
                <a14:m>
                  <m:oMath xmlns:m="http://schemas.openxmlformats.org/officeDocument/2006/math">
                    <m:r>
                      <a:rPr lang="en-US" sz="1600" b="0" i="1">
                        <a:solidFill>
                          <a:srgbClr val="000000"/>
                        </a:solidFill>
                        <a:latin typeface="Cambria Math" panose="02040503050406030204" pitchFamily="18" charset="0"/>
                      </a:rPr>
                      <m:t>𝑁</m:t>
                    </m:r>
                  </m:oMath>
                </a14:m>
                <a:r>
                  <a:rPr lang="en-GB" sz="1600" dirty="0">
                    <a:solidFill>
                      <a:srgbClr val="000000"/>
                    </a:solidFill>
                  </a:rPr>
                  <a:t> </a:t>
                </a:r>
                <a:r>
                  <a:rPr lang="en-GB" sz="1600" b="1" dirty="0">
                    <a:solidFill>
                      <a:srgbClr val="000000"/>
                    </a:solidFill>
                  </a:rPr>
                  <a:t>words</a:t>
                </a:r>
                <a:r>
                  <a:rPr lang="en-GB" sz="1600" dirty="0">
                    <a:solidFill>
                      <a:srgbClr val="000000"/>
                    </a:solidFill>
                  </a:rPr>
                  <a:t> from the text </a:t>
                </a:r>
              </a:p>
              <a:p>
                <a:pPr lvl="1" fontAlgn="base"/>
                <a14:m>
                  <m:oMath xmlns:m="http://schemas.openxmlformats.org/officeDocument/2006/math">
                    <m:r>
                      <a:rPr lang="en-US" sz="1600" i="1">
                        <a:solidFill>
                          <a:srgbClr val="000000"/>
                        </a:solidFill>
                        <a:latin typeface="Cambria Math" panose="02040503050406030204" pitchFamily="18" charset="0"/>
                      </a:rPr>
                      <m:t>𝐼</m:t>
                    </m:r>
                    <m:r>
                      <a:rPr lang="en-US" sz="1600" b="0" i="1">
                        <a:solidFill>
                          <a:srgbClr val="000000"/>
                        </a:solidFill>
                        <a:latin typeface="Cambria Math" panose="02040503050406030204" pitchFamily="18" charset="0"/>
                      </a:rPr>
                      <m:t>={</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1</m:t>
                        </m:r>
                      </m:sub>
                    </m:sSub>
                    <m:r>
                      <a:rPr lang="en-US" sz="1600" b="0" i="1">
                        <a:solidFill>
                          <a:srgbClr val="000000"/>
                        </a:solidFill>
                        <a:latin typeface="Cambria Math" panose="02040503050406030204" pitchFamily="18" charset="0"/>
                      </a:rPr>
                      <m:t>,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2</m:t>
                        </m:r>
                      </m:sub>
                    </m:sSub>
                    <m:r>
                      <a:rPr lang="en-US" sz="1600" b="0" i="1">
                        <a:solidFill>
                          <a:srgbClr val="000000"/>
                        </a:solidFill>
                        <a:latin typeface="Cambria Math" panose="02040503050406030204" pitchFamily="18" charset="0"/>
                      </a:rPr>
                      <m:t>, …, </m:t>
                    </m:r>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𝑁</m:t>
                        </m:r>
                      </m:sub>
                    </m:sSub>
                    <m:r>
                      <a:rPr lang="en-US" sz="1600" b="0" i="1">
                        <a:solidFill>
                          <a:srgbClr val="000000"/>
                        </a:solidFill>
                        <a:latin typeface="Cambria Math" panose="02040503050406030204" pitchFamily="18" charset="0"/>
                      </a:rPr>
                      <m:t>}</m:t>
                    </m:r>
                  </m:oMath>
                </a14:m>
                <a:r>
                  <a:rPr lang="en-GB" sz="1600" dirty="0">
                    <a:solidFill>
                      <a:srgbClr val="000000"/>
                    </a:solidFill>
                  </a:rPr>
                  <a:t>  </a:t>
                </a:r>
              </a:p>
              <a:p>
                <a:pPr lvl="1" fontAlgn="base"/>
                <a:endParaRPr lang="en-GB" sz="1600" dirty="0">
                  <a:solidFill>
                    <a:srgbClr val="000000"/>
                  </a:solidFill>
                </a:endParaRPr>
              </a:p>
              <a:p>
                <a:pPr fontAlgn="base"/>
                <a:r>
                  <a:rPr lang="en-GB" sz="1600" dirty="0">
                    <a:solidFill>
                      <a:srgbClr val="000000"/>
                    </a:solidFill>
                  </a:rPr>
                  <a:t>Word </a:t>
                </a:r>
                <a:r>
                  <a:rPr lang="en-GB" sz="1600" b="1" dirty="0">
                    <a:solidFill>
                      <a:srgbClr val="000000"/>
                    </a:solidFill>
                  </a:rPr>
                  <a:t>similarity matrix </a:t>
                </a:r>
                <a14:m>
                  <m:oMath xmlns:m="http://schemas.openxmlformats.org/officeDocument/2006/math">
                    <m:sSub>
                      <m:sSubPr>
                        <m:ctrlPr>
                          <a:rPr lang="en-US" sz="1600" b="1" i="1">
                            <a:solidFill>
                              <a:srgbClr val="000000"/>
                            </a:solidFill>
                            <a:latin typeface="Cambria Math" panose="02040503050406030204" pitchFamily="18" charset="0"/>
                          </a:rPr>
                        </m:ctrlPr>
                      </m:sSubPr>
                      <m:e>
                        <m:r>
                          <a:rPr lang="en-US" sz="1600" b="1" i="1">
                            <a:solidFill>
                              <a:srgbClr val="000000"/>
                            </a:solidFill>
                            <a:latin typeface="Cambria Math" panose="02040503050406030204" pitchFamily="18" charset="0"/>
                          </a:rPr>
                          <m:t>𝑾</m:t>
                        </m:r>
                      </m:e>
                      <m:sub>
                        <m:r>
                          <a:rPr lang="en-US" sz="1600" b="1" i="1">
                            <a:solidFill>
                              <a:srgbClr val="000000"/>
                            </a:solidFill>
                            <a:latin typeface="Cambria Math" panose="02040503050406030204" pitchFamily="18" charset="0"/>
                          </a:rPr>
                          <m:t>𝑵𝒙𝑵</m:t>
                        </m:r>
                      </m:sub>
                    </m:sSub>
                  </m:oMath>
                </a14:m>
                <a:endParaRPr lang="en-GB" sz="1600" dirty="0">
                  <a:solidFill>
                    <a:srgbClr val="000000"/>
                  </a:solidFill>
                </a:endParaRPr>
              </a:p>
              <a:p>
                <a:pPr lvl="1" fontAlgn="base"/>
                <a:r>
                  <a:rPr lang="en-GB" sz="1600" dirty="0">
                    <a:solidFill>
                      <a:srgbClr val="000000"/>
                    </a:solidFill>
                  </a:rPr>
                  <a:t>Pairwise </a:t>
                </a:r>
                <a:r>
                  <a:rPr lang="en-GB" sz="1600" b="1" dirty="0">
                    <a:solidFill>
                      <a:srgbClr val="000000"/>
                    </a:solidFill>
                  </a:rPr>
                  <a:t>similarities</a:t>
                </a:r>
                <a:r>
                  <a:rPr lang="en-GB" sz="1600" dirty="0">
                    <a:solidFill>
                      <a:srgbClr val="000000"/>
                    </a:solidFill>
                  </a:rPr>
                  <a:t> among words →  players’ interactions</a:t>
                </a:r>
              </a:p>
              <a:p>
                <a:pPr lvl="1" fontAlgn="base"/>
                <a14:m>
                  <m:oMath xmlns:m="http://schemas.openxmlformats.org/officeDocument/2006/math">
                    <m:sSub>
                      <m:sSubPr>
                        <m:ctrlPr>
                          <a:rPr lang="en-GB" sz="160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𝑤</m:t>
                        </m:r>
                      </m:e>
                      <m:sub>
                        <m:r>
                          <a:rPr lang="en-US" sz="1600" b="0" i="1">
                            <a:solidFill>
                              <a:srgbClr val="000000"/>
                            </a:solidFill>
                            <a:latin typeface="Cambria Math" panose="02040503050406030204" pitchFamily="18" charset="0"/>
                          </a:rPr>
                          <m:t>𝑘𝑗</m:t>
                        </m:r>
                      </m:sub>
                    </m:sSub>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sim</m:t>
                    </m:r>
                    <m:r>
                      <a:rPr lang="en-US" sz="1600" b="0" i="0">
                        <a:solidFill>
                          <a:srgbClr val="000000"/>
                        </a:solidFill>
                        <a:latin typeface="Cambria Math" panose="02040503050406030204" pitchFamily="18" charset="0"/>
                      </a:rPr>
                      <m:t> </m:t>
                    </m:r>
                    <m:d>
                      <m:dPr>
                        <m:ctrlPr>
                          <a:rPr lang="en-US" sz="1600" b="0" i="1">
                            <a:solidFill>
                              <a:srgbClr val="000000"/>
                            </a:solidFill>
                            <a:latin typeface="Cambria Math" panose="02040503050406030204" pitchFamily="18" charset="0"/>
                          </a:rPr>
                        </m:ctrlPr>
                      </m:dPr>
                      <m:e>
                        <m:sSub>
                          <m:sSubPr>
                            <m:ctrlPr>
                              <a:rPr lang="en-US" sz="1600" b="0" i="1">
                                <a:solidFill>
                                  <a:srgbClr val="000000"/>
                                </a:solidFill>
                                <a:latin typeface="Cambria Math" panose="02040503050406030204" pitchFamily="18" charset="0"/>
                              </a:rPr>
                            </m:ctrlPr>
                          </m:sSubPr>
                          <m:e>
                            <m:r>
                              <a:rPr lang="en-US" sz="1600" b="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𝑘</m:t>
                            </m:r>
                          </m:sub>
                        </m:sSub>
                        <m:r>
                          <a:rPr lang="en-US" sz="1600" b="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𝑖</m:t>
                            </m:r>
                          </m:e>
                          <m:sub>
                            <m:r>
                              <a:rPr lang="en-US" sz="1600" b="0" i="1">
                                <a:solidFill>
                                  <a:srgbClr val="000000"/>
                                </a:solidFill>
                                <a:latin typeface="Cambria Math" panose="02040503050406030204" pitchFamily="18" charset="0"/>
                              </a:rPr>
                              <m:t>𝑗</m:t>
                            </m:r>
                          </m:sub>
                        </m:sSub>
                      </m:e>
                    </m:d>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𝐼</m:t>
                    </m:r>
                    <m:r>
                      <a:rPr lang="en-US" sz="1600" b="0" i="1">
                        <a:solidFill>
                          <a:srgbClr val="000000"/>
                        </a:solidFill>
                        <a:latin typeface="Cambria Math" panose="02040503050406030204" pitchFamily="18" charset="0"/>
                        <a:ea typeface="Cambria Math" panose="02040503050406030204" pitchFamily="18" charset="0"/>
                      </a:rPr>
                      <m:t> :</m:t>
                    </m:r>
                    <m:r>
                      <a:rPr lang="en-US" sz="1600" b="0" i="1">
                        <a:solidFill>
                          <a:srgbClr val="000000"/>
                        </a:solidFill>
                        <a:latin typeface="Cambria Math" panose="02040503050406030204" pitchFamily="18" charset="0"/>
                        <a:ea typeface="Cambria Math" panose="02040503050406030204" pitchFamily="18" charset="0"/>
                      </a:rPr>
                      <m:t>𝑘</m:t>
                    </m:r>
                    <m:r>
                      <a:rPr lang="en-US" sz="1600" b="0" i="1">
                        <a:solidFill>
                          <a:srgbClr val="000000"/>
                        </a:solidFill>
                        <a:latin typeface="Cambria Math" panose="02040503050406030204" pitchFamily="18" charset="0"/>
                        <a:ea typeface="Cambria Math" panose="02040503050406030204" pitchFamily="18" charset="0"/>
                      </a:rPr>
                      <m:t>≠</m:t>
                    </m:r>
                    <m:r>
                      <a:rPr lang="en-US" sz="1600" b="0" i="1">
                        <a:solidFill>
                          <a:srgbClr val="000000"/>
                        </a:solidFill>
                        <a:latin typeface="Cambria Math" panose="02040503050406030204" pitchFamily="18" charset="0"/>
                        <a:ea typeface="Cambria Math" panose="02040503050406030204" pitchFamily="18" charset="0"/>
                      </a:rPr>
                      <m:t>𝑗</m:t>
                    </m:r>
                  </m:oMath>
                </a14:m>
                <a:endParaRPr lang="en-GB" sz="1600" dirty="0">
                  <a:solidFill>
                    <a:srgbClr val="000000"/>
                  </a:solidFill>
                </a:endParaRPr>
              </a:p>
              <a:p>
                <a:pPr lvl="1" fontAlgn="base"/>
                <a:r>
                  <a:rPr lang="en-GB" sz="1600" dirty="0">
                    <a:solidFill>
                      <a:srgbClr val="000000"/>
                    </a:solidFill>
                  </a:rPr>
                  <a:t>Weighted adjacency matrix of the graph </a:t>
                </a:r>
              </a:p>
              <a:p>
                <a:pPr lvl="1" fontAlgn="base"/>
                <a:endParaRPr lang="en-GB" sz="1600" dirty="0">
                  <a:solidFill>
                    <a:srgbClr val="000000"/>
                  </a:solidFill>
                </a:endParaRPr>
              </a:p>
              <a:p>
                <a:pPr fontAlgn="base"/>
                <a:r>
                  <a:rPr lang="en-GB" sz="1600" b="1" dirty="0">
                    <a:solidFill>
                      <a:srgbClr val="000000"/>
                    </a:solidFill>
                  </a:rPr>
                  <a:t>Similarity measure</a:t>
                </a:r>
                <a:r>
                  <a:rPr lang="en-GB" sz="1600" dirty="0">
                    <a:solidFill>
                      <a:srgbClr val="000000"/>
                    </a:solidFill>
                  </a:rPr>
                  <a:t>: strength of co-occurrence between words </a:t>
                </a:r>
                <a14:m>
                  <m:oMath xmlns:m="http://schemas.openxmlformats.org/officeDocument/2006/math">
                    <m:r>
                      <a:rPr lang="en-US" sz="1600" b="0" i="1">
                        <a:solidFill>
                          <a:srgbClr val="000000"/>
                        </a:solidFill>
                        <a:latin typeface="Cambria Math" panose="02040503050406030204" pitchFamily="18" charset="0"/>
                      </a:rPr>
                      <m:t>𝑖</m:t>
                    </m:r>
                  </m:oMath>
                </a14:m>
                <a:r>
                  <a:rPr lang="en-GB" sz="1600" dirty="0">
                    <a:solidFill>
                      <a:srgbClr val="000000"/>
                    </a:solidFill>
                  </a:rPr>
                  <a:t>, </a:t>
                </a:r>
                <a14:m>
                  <m:oMath xmlns:m="http://schemas.openxmlformats.org/officeDocument/2006/math">
                    <m:r>
                      <a:rPr lang="en-US" sz="1600" b="0" i="1">
                        <a:solidFill>
                          <a:srgbClr val="000000"/>
                        </a:solidFill>
                        <a:latin typeface="Cambria Math" panose="02040503050406030204" pitchFamily="18" charset="0"/>
                      </a:rPr>
                      <m:t>𝑗</m:t>
                    </m:r>
                    <m:r>
                      <a:rPr lang="en-US" sz="1600" i="1">
                        <a:solidFill>
                          <a:srgbClr val="000000"/>
                        </a:solidFill>
                        <a:latin typeface="Cambria Math" panose="02040503050406030204" pitchFamily="18" charset="0"/>
                      </a:rPr>
                      <m:t> </m:t>
                    </m:r>
                  </m:oMath>
                </a14:m>
                <a:r>
                  <a:rPr lang="en-GB" sz="1600" dirty="0">
                    <a:solidFill>
                      <a:srgbClr val="000000"/>
                    </a:solidFill>
                  </a:rPr>
                  <a:t> </a:t>
                </a:r>
              </a:p>
              <a:p>
                <a:pPr lvl="1" fontAlgn="base"/>
                <a:r>
                  <a:rPr lang="en-GB" sz="1600" b="1" dirty="0">
                    <a:solidFill>
                      <a:srgbClr val="000000"/>
                    </a:solidFill>
                  </a:rPr>
                  <a:t>Semantically</a:t>
                </a:r>
                <a:r>
                  <a:rPr lang="en-GB" sz="1600" dirty="0">
                    <a:solidFill>
                      <a:srgbClr val="000000"/>
                    </a:solidFill>
                  </a:rPr>
                  <a:t> correlated words</a:t>
                </a:r>
              </a:p>
              <a:p>
                <a:pPr lvl="1" fontAlgn="base"/>
                <a:r>
                  <a:rPr lang="en-GB" sz="1600" dirty="0">
                    <a:solidFill>
                      <a:srgbClr val="000000"/>
                    </a:solidFill>
                  </a:rPr>
                  <a:t>8 association measures: Dice coefficient (dice), modified Dice coefficient (</a:t>
                </a:r>
                <a:r>
                  <a:rPr lang="en-GB" sz="1600" dirty="0" err="1">
                    <a:solidFill>
                      <a:srgbClr val="000000"/>
                    </a:solidFill>
                  </a:rPr>
                  <a:t>mDice</a:t>
                </a:r>
                <a:r>
                  <a:rPr lang="en-GB" sz="1600" dirty="0">
                    <a:solidFill>
                      <a:srgbClr val="000000"/>
                    </a:solidFill>
                  </a:rPr>
                  <a:t>), pointwise mutual information (</a:t>
                </a:r>
                <a:r>
                  <a:rPr lang="en-GB" sz="1600" dirty="0" err="1">
                    <a:solidFill>
                      <a:srgbClr val="000000"/>
                    </a:solidFill>
                  </a:rPr>
                  <a:t>pmi</a:t>
                </a:r>
                <a:r>
                  <a:rPr lang="en-GB" sz="1600" dirty="0">
                    <a:solidFill>
                      <a:srgbClr val="000000"/>
                    </a:solidFill>
                  </a:rPr>
                  <a:t>), t-score measure (t-score), z-score measure (z-score), odds ration (odds-r), chi-squared test (chi-s), chi-squared correct (chi-s-c).</a:t>
                </a:r>
              </a:p>
              <a:p>
                <a:pPr lvl="1" fontAlgn="base"/>
                <a:endParaRPr lang="en-GB" sz="1600" dirty="0">
                  <a:solidFill>
                    <a:srgbClr val="000000"/>
                  </a:solidFill>
                </a:endParaRPr>
              </a:p>
              <a:p>
                <a:pPr fontAlgn="base"/>
                <a:r>
                  <a:rPr lang="en-GB" sz="1600" b="1" dirty="0">
                    <a:solidFill>
                      <a:srgbClr val="000000"/>
                    </a:solidFill>
                  </a:rPr>
                  <a:t>Proximity</a:t>
                </a:r>
                <a:r>
                  <a:rPr lang="en-GB" sz="1600" dirty="0">
                    <a:solidFill>
                      <a:srgbClr val="000000"/>
                    </a:solidFill>
                  </a:rPr>
                  <a:t> relations with </a:t>
                </a:r>
                <a14:m>
                  <m:oMath xmlns:m="http://schemas.openxmlformats.org/officeDocument/2006/math">
                    <m:r>
                      <a:rPr lang="en-US" sz="1600" b="0" i="1">
                        <a:solidFill>
                          <a:srgbClr val="000000"/>
                        </a:solidFill>
                        <a:latin typeface="Cambria Math" panose="02040503050406030204" pitchFamily="18" charset="0"/>
                      </a:rPr>
                      <m:t>𝑛</m:t>
                    </m:r>
                    <m:r>
                      <a:rPr lang="en-US" sz="1600" i="1">
                        <a:solidFill>
                          <a:srgbClr val="000000"/>
                        </a:solidFill>
                        <a:latin typeface="Cambria Math" panose="02040503050406030204" pitchFamily="18" charset="0"/>
                      </a:rPr>
                      <m:t> </m:t>
                    </m:r>
                  </m:oMath>
                </a14:m>
                <a:r>
                  <a:rPr lang="en-GB" sz="1600" dirty="0">
                    <a:solidFill>
                      <a:srgbClr val="000000"/>
                    </a:solidFill>
                  </a:rPr>
                  <a:t>- neighbours ( similarity </a:t>
                </a:r>
                <a:r>
                  <a:rPr lang="en-GB" sz="1600" b="1" dirty="0">
                    <a:solidFill>
                      <a:srgbClr val="000000"/>
                    </a:solidFill>
                  </a:rPr>
                  <a:t>augmentation</a:t>
                </a:r>
                <a:r>
                  <a:rPr lang="en-GB" sz="1600" dirty="0">
                    <a:solidFill>
                      <a:srgbClr val="000000"/>
                    </a:solidFill>
                  </a:rPr>
                  <a:t>)    </a:t>
                </a:r>
              </a:p>
              <a:p>
                <a:pPr lvl="1" fontAlgn="base"/>
                <a:r>
                  <a:rPr lang="en-GB" sz="1600" dirty="0">
                    <a:solidFill>
                      <a:srgbClr val="000000"/>
                    </a:solidFill>
                  </a:rPr>
                  <a:t>Sentence </a:t>
                </a:r>
                <a:r>
                  <a:rPr lang="en-GB" sz="1600" b="1" dirty="0">
                    <a:solidFill>
                      <a:srgbClr val="000000"/>
                    </a:solidFill>
                  </a:rPr>
                  <a:t>structure</a:t>
                </a:r>
              </a:p>
              <a:p>
                <a:pPr lvl="1" fontAlgn="base"/>
                <a:r>
                  <a:rPr lang="en-GB" sz="1600" dirty="0">
                    <a:solidFill>
                      <a:srgbClr val="000000"/>
                    </a:solidFill>
                  </a:rPr>
                  <a:t>Size of </a:t>
                </a:r>
                <a14:m>
                  <m:oMath xmlns:m="http://schemas.openxmlformats.org/officeDocument/2006/math">
                    <m:r>
                      <a:rPr lang="en-US" sz="1600" i="1">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𝑛</m:t>
                    </m:r>
                    <m:r>
                      <a:rPr lang="en-US" sz="1600" b="0" i="1">
                        <a:solidFill>
                          <a:srgbClr val="000000"/>
                        </a:solidFill>
                        <a:latin typeface="Cambria Math" panose="02040503050406030204" pitchFamily="18" charset="0"/>
                      </a:rPr>
                      <m:t> </m:t>
                    </m:r>
                  </m:oMath>
                </a14:m>
                <a:r>
                  <a:rPr lang="en-GB" sz="1600" dirty="0">
                    <a:solidFill>
                      <a:srgbClr val="000000"/>
                    </a:solidFill>
                  </a:rPr>
                  <a:t>: fixed expressions / semantic concepts</a:t>
                </a:r>
              </a:p>
              <a:p>
                <a:pPr fontAlgn="base"/>
                <a:endParaRPr lang="en-GB" sz="1600" dirty="0">
                  <a:solidFill>
                    <a:srgbClr val="000000"/>
                  </a:solidFill>
                </a:endParaRPr>
              </a:p>
            </p:txBody>
          </p:sp>
        </mc:Choice>
        <mc:Fallback>
          <p:sp>
            <p:nvSpPr>
              <p:cNvPr id="3" name="Content Placeholder 2">
                <a:extLst>
                  <a:ext uri="{FF2B5EF4-FFF2-40B4-BE49-F238E27FC236}">
                    <a16:creationId xmlns:a16="http://schemas.microsoft.com/office/drawing/2014/main" id="{C6861A72-2853-4326-9060-F59A5559E06F}"/>
                  </a:ext>
                </a:extLst>
              </p:cNvPr>
              <p:cNvSpPr>
                <a:spLocks noGrp="1" noRot="1" noChangeAspect="1" noMove="1" noResize="1" noEditPoints="1" noAdjustHandles="1" noChangeArrowheads="1" noChangeShapeType="1" noTextEdit="1"/>
              </p:cNvSpPr>
              <p:nvPr>
                <p:ph idx="1"/>
              </p:nvPr>
            </p:nvSpPr>
            <p:spPr>
              <a:xfrm>
                <a:off x="248406" y="768325"/>
                <a:ext cx="7257556" cy="6559825"/>
              </a:xfrm>
              <a:blipFill>
                <a:blip r:embed="rId4"/>
                <a:stretch>
                  <a:fillRect l="-350"/>
                </a:stretch>
              </a:blipFill>
            </p:spPr>
            <p:txBody>
              <a:bodyPr/>
              <a:lstStyle/>
              <a:p>
                <a:r>
                  <a:rPr lang="en-GR">
                    <a:noFill/>
                  </a:rPr>
                  <a:t> </a:t>
                </a:r>
              </a:p>
            </p:txBody>
          </p:sp>
        </mc:Fallback>
      </mc:AlternateContent>
    </p:spTree>
    <p:extLst>
      <p:ext uri="{BB962C8B-B14F-4D97-AF65-F5344CB8AC3E}">
        <p14:creationId xmlns:p14="http://schemas.microsoft.com/office/powerpoint/2010/main" val="32473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7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age21image35824160">
            <a:extLst>
              <a:ext uri="{FF2B5EF4-FFF2-40B4-BE49-F238E27FC236}">
                <a16:creationId xmlns:a16="http://schemas.microsoft.com/office/drawing/2014/main" id="{54377EDC-6F85-4547-8D74-BF73752056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6568" y="2620507"/>
            <a:ext cx="3556492" cy="31919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1image35831232">
            <a:extLst>
              <a:ext uri="{FF2B5EF4-FFF2-40B4-BE49-F238E27FC236}">
                <a16:creationId xmlns:a16="http://schemas.microsoft.com/office/drawing/2014/main" id="{AC761F46-8265-0B47-AC9F-94365CCF4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9" r="-223"/>
          <a:stretch/>
        </p:blipFill>
        <p:spPr bwMode="auto">
          <a:xfrm>
            <a:off x="268942" y="2565533"/>
            <a:ext cx="3556492" cy="3205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page21image35824368">
            <a:extLst>
              <a:ext uri="{FF2B5EF4-FFF2-40B4-BE49-F238E27FC236}">
                <a16:creationId xmlns:a16="http://schemas.microsoft.com/office/drawing/2014/main" id="{D8F7B374-305D-4240-B703-4BEDEF4EE8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3879" y="2579186"/>
            <a:ext cx="3556492" cy="3191953"/>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a:extLst>
              <a:ext uri="{FF2B5EF4-FFF2-40B4-BE49-F238E27FC236}">
                <a16:creationId xmlns:a16="http://schemas.microsoft.com/office/drawing/2014/main" id="{608BFA06-2B06-7F45-89BE-C4233C7E6EBD}"/>
              </a:ext>
            </a:extLst>
          </p:cNvPr>
          <p:cNvSpPr txBox="1">
            <a:spLocks/>
          </p:cNvSpPr>
          <p:nvPr/>
        </p:nvSpPr>
        <p:spPr>
          <a:xfrm>
            <a:off x="248406" y="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Data Geometry</a:t>
            </a:r>
          </a:p>
        </p:txBody>
      </p:sp>
      <p:sp>
        <p:nvSpPr>
          <p:cNvPr id="2" name="Rectangle 1">
            <a:extLst>
              <a:ext uri="{FF2B5EF4-FFF2-40B4-BE49-F238E27FC236}">
                <a16:creationId xmlns:a16="http://schemas.microsoft.com/office/drawing/2014/main" id="{672FF764-2858-6C4B-B0A7-46F912729DB7}"/>
              </a:ext>
            </a:extLst>
          </p:cNvPr>
          <p:cNvSpPr/>
          <p:nvPr/>
        </p:nvSpPr>
        <p:spPr>
          <a:xfrm>
            <a:off x="960993" y="5918024"/>
            <a:ext cx="2172390"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1</a:t>
            </a:r>
            <a:r>
              <a:rPr lang="en-GB" sz="1100" dirty="0">
                <a:latin typeface="Arial" panose="020B0604020202020204" pitchFamily="34" charset="0"/>
                <a:cs typeface="Arial" panose="020B0604020202020204" pitchFamily="34" charset="0"/>
              </a:rPr>
              <a:t>. Co-occurrence graph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144FCF8-98D1-EB40-9BB6-3763DFB05CF9}"/>
                  </a:ext>
                </a:extLst>
              </p:cNvPr>
              <p:cNvSpPr/>
              <p:nvPr/>
            </p:nvSpPr>
            <p:spPr>
              <a:xfrm>
                <a:off x="5056392" y="5918024"/>
                <a:ext cx="2071465"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2</a:t>
                </a:r>
                <a:r>
                  <a:rPr lang="en-GB" sz="1100" dirty="0">
                    <a:latin typeface="Arial" panose="020B0604020202020204" pitchFamily="34" charset="0"/>
                    <a:cs typeface="Arial" panose="020B0604020202020204" pitchFamily="34" charset="0"/>
                  </a:rPr>
                  <a:t>.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 (</a:t>
                </a:r>
                <a14:m>
                  <m:oMath xmlns:m="http://schemas.openxmlformats.org/officeDocument/2006/math">
                    <m:r>
                      <a:rPr lang="en-US" sz="1100" i="1" dirty="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=1) </a:t>
                </a:r>
              </a:p>
            </p:txBody>
          </p:sp>
        </mc:Choice>
        <mc:Fallback>
          <p:sp>
            <p:nvSpPr>
              <p:cNvPr id="11" name="Rectangle 10">
                <a:extLst>
                  <a:ext uri="{FF2B5EF4-FFF2-40B4-BE49-F238E27FC236}">
                    <a16:creationId xmlns:a16="http://schemas.microsoft.com/office/drawing/2014/main" id="{4144FCF8-98D1-EB40-9BB6-3763DFB05CF9}"/>
                  </a:ext>
                </a:extLst>
              </p:cNvPr>
              <p:cNvSpPr>
                <a:spLocks noRot="1" noChangeAspect="1" noMove="1" noResize="1" noEditPoints="1" noAdjustHandles="1" noChangeArrowheads="1" noChangeShapeType="1" noTextEdit="1"/>
              </p:cNvSpPr>
              <p:nvPr/>
            </p:nvSpPr>
            <p:spPr>
              <a:xfrm>
                <a:off x="5056392" y="5918024"/>
                <a:ext cx="2071465" cy="261610"/>
              </a:xfrm>
              <a:prstGeom prst="rect">
                <a:avLst/>
              </a:prstGeom>
              <a:blipFill>
                <a:blip r:embed="rId6"/>
                <a:stretch>
                  <a:fillRect b="-19048"/>
                </a:stretch>
              </a:blipFill>
            </p:spPr>
            <p:txBody>
              <a:bodyPr/>
              <a:lstStyle/>
              <a:p>
                <a:r>
                  <a:rPr lang="en-GR">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48D1FE4-5A73-0C4D-BA96-BD156A9787A5}"/>
                  </a:ext>
                </a:extLst>
              </p:cNvPr>
              <p:cNvSpPr/>
              <p:nvPr/>
            </p:nvSpPr>
            <p:spPr>
              <a:xfrm>
                <a:off x="9009311" y="5918024"/>
                <a:ext cx="2271006" cy="261610"/>
              </a:xfrm>
              <a:prstGeom prst="rect">
                <a:avLst/>
              </a:prstGeom>
            </p:spPr>
            <p:txBody>
              <a:bodyPr wrap="none">
                <a:spAutoFit/>
              </a:bodyPr>
              <a:lstStyle/>
              <a:p>
                <a:r>
                  <a:rPr lang="en-GB" sz="1100" b="1" dirty="0">
                    <a:latin typeface="Arial" panose="020B0604020202020204" pitchFamily="34" charset="0"/>
                    <a:cs typeface="Arial" panose="020B0604020202020204" pitchFamily="34" charset="0"/>
                  </a:rPr>
                  <a:t>Figure 3</a:t>
                </a:r>
                <a:r>
                  <a:rPr lang="en-GB" sz="1100" dirty="0">
                    <a:latin typeface="Arial" panose="020B0604020202020204" pitchFamily="34" charset="0"/>
                    <a:cs typeface="Arial" panose="020B0604020202020204" pitchFamily="34" charset="0"/>
                  </a:rPr>
                  <a:t>. Similarity </a:t>
                </a:r>
                <a14:m>
                  <m:oMath xmlns:m="http://schemas.openxmlformats.org/officeDocument/2006/math">
                    <m:r>
                      <a:rPr lang="en-US" sz="1100" b="0" i="1" dirty="0" smtClean="0">
                        <a:latin typeface="Cambria Math" panose="02040503050406030204" pitchFamily="18" charset="0"/>
                        <a:cs typeface="Arial" panose="020B0604020202020204" pitchFamily="34" charset="0"/>
                      </a:rPr>
                      <m:t>𝑛</m:t>
                    </m:r>
                  </m:oMath>
                </a14:m>
                <a:r>
                  <a:rPr lang="en-GB" sz="1100" dirty="0">
                    <a:latin typeface="Arial" panose="020B0604020202020204" pitchFamily="34" charset="0"/>
                    <a:cs typeface="Arial" panose="020B0604020202020204" pitchFamily="34" charset="0"/>
                  </a:rPr>
                  <a:t>-gram graph</a:t>
                </a:r>
              </a:p>
            </p:txBody>
          </p:sp>
        </mc:Choice>
        <mc:Fallback>
          <p:sp>
            <p:nvSpPr>
              <p:cNvPr id="12" name="Rectangle 11">
                <a:extLst>
                  <a:ext uri="{FF2B5EF4-FFF2-40B4-BE49-F238E27FC236}">
                    <a16:creationId xmlns:a16="http://schemas.microsoft.com/office/drawing/2014/main" id="{A48D1FE4-5A73-0C4D-BA96-BD156A9787A5}"/>
                  </a:ext>
                </a:extLst>
              </p:cNvPr>
              <p:cNvSpPr>
                <a:spLocks noRot="1" noChangeAspect="1" noMove="1" noResize="1" noEditPoints="1" noAdjustHandles="1" noChangeArrowheads="1" noChangeShapeType="1" noTextEdit="1"/>
              </p:cNvSpPr>
              <p:nvPr/>
            </p:nvSpPr>
            <p:spPr>
              <a:xfrm>
                <a:off x="9009311" y="5918024"/>
                <a:ext cx="2271006" cy="261610"/>
              </a:xfrm>
              <a:prstGeom prst="rect">
                <a:avLst/>
              </a:prstGeom>
              <a:blipFill>
                <a:blip r:embed="rId7"/>
                <a:stretch>
                  <a:fillRect b="-19048"/>
                </a:stretch>
              </a:blipFill>
            </p:spPr>
            <p:txBody>
              <a:bodyPr/>
              <a:lstStyle/>
              <a:p>
                <a:r>
                  <a:rPr lang="en-GR">
                    <a:noFill/>
                  </a:rPr>
                  <a:t> </a:t>
                </a:r>
              </a:p>
            </p:txBody>
          </p:sp>
        </mc:Fallback>
      </mc:AlternateContent>
    </p:spTree>
    <p:extLst>
      <p:ext uri="{BB962C8B-B14F-4D97-AF65-F5344CB8AC3E}">
        <p14:creationId xmlns:p14="http://schemas.microsoft.com/office/powerpoint/2010/main" val="12330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4292</TotalTime>
  <Words>5534</Words>
  <Application>Microsoft Macintosh PowerPoint</Application>
  <PresentationFormat>Widescreen</PresentationFormat>
  <Paragraphs>496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Palatino</vt:lpstr>
      <vt:lpstr>Wingdings</vt:lpstr>
      <vt:lpstr>Office Theme</vt:lpstr>
      <vt:lpstr>A Game – Theoretic Approach to  Word Sense Disambiguation </vt:lpstr>
      <vt:lpstr>Introduction</vt:lpstr>
      <vt:lpstr>PowerPoint Presentation</vt:lpstr>
      <vt:lpstr>Game Theory</vt:lpstr>
      <vt:lpstr>PowerPoint Presentation</vt:lpstr>
      <vt:lpstr>Proposed   System</vt:lpstr>
      <vt:lpstr>Data   Modelling</vt:lpstr>
      <vt:lpstr>Data Geometry</vt:lpstr>
      <vt:lpstr>PowerPoint Presentation</vt:lpstr>
      <vt:lpstr>PowerPoint Presentation</vt:lpstr>
      <vt:lpstr>PowerPoint Presentation</vt:lpstr>
      <vt:lpstr>PowerPoint Presentation</vt:lpstr>
      <vt:lpstr>Payoff</vt:lpstr>
      <vt:lpstr>System Dynamics &amp; Sense Classification</vt:lpstr>
      <vt:lpstr>System Dynamics &amp; Sense Classification</vt:lpstr>
      <vt:lpstr>System Dynamics &amp;  Sense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 Tuning</dc:title>
  <dc:creator>lt1200020@o365.uoa.gr</dc:creator>
  <cp:lastModifiedBy>Christina-Theano Kylafi</cp:lastModifiedBy>
  <cp:revision>436</cp:revision>
  <dcterms:created xsi:type="dcterms:W3CDTF">2021-02-03T20:20:42Z</dcterms:created>
  <dcterms:modified xsi:type="dcterms:W3CDTF">2021-02-07T14:57:18Z</dcterms:modified>
</cp:coreProperties>
</file>